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81"/>
  </p:sldMasterIdLst>
  <p:notesMasterIdLst>
    <p:notesMasterId r:id="rId101"/>
  </p:notesMasterIdLst>
  <p:handoutMasterIdLst>
    <p:handoutMasterId r:id="rId102"/>
  </p:handoutMasterIdLst>
  <p:sldIdLst>
    <p:sldId id="529" r:id="rId82"/>
    <p:sldId id="4327" r:id="rId83"/>
    <p:sldId id="2221" r:id="rId84"/>
    <p:sldId id="644" r:id="rId85"/>
    <p:sldId id="4316" r:id="rId86"/>
    <p:sldId id="2220" r:id="rId87"/>
    <p:sldId id="4318" r:id="rId88"/>
    <p:sldId id="4320" r:id="rId89"/>
    <p:sldId id="4321" r:id="rId90"/>
    <p:sldId id="4322" r:id="rId91"/>
    <p:sldId id="4323" r:id="rId92"/>
    <p:sldId id="4324" r:id="rId93"/>
    <p:sldId id="4325" r:id="rId94"/>
    <p:sldId id="4326" r:id="rId95"/>
    <p:sldId id="4317" r:id="rId96"/>
    <p:sldId id="2242" r:id="rId97"/>
    <p:sldId id="2178" r:id="rId98"/>
    <p:sldId id="4319" r:id="rId99"/>
    <p:sldId id="722" r:id="rId10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DA5E3507-7E52-40E7-A22D-F595629EAB02}">
          <p14:sldIdLst>
            <p14:sldId id="529"/>
            <p14:sldId id="4327"/>
            <p14:sldId id="2221"/>
            <p14:sldId id="644"/>
            <p14:sldId id="4316"/>
            <p14:sldId id="2220"/>
            <p14:sldId id="4318"/>
            <p14:sldId id="4320"/>
            <p14:sldId id="4321"/>
            <p14:sldId id="4322"/>
            <p14:sldId id="4323"/>
            <p14:sldId id="4324"/>
            <p14:sldId id="4325"/>
            <p14:sldId id="4326"/>
            <p14:sldId id="4317"/>
            <p14:sldId id="2242"/>
            <p14:sldId id="2178"/>
          </p14:sldIdLst>
        </p14:section>
        <p14:section name="Coal Mines" id="{1E2AB820-3A66-4F8E-B5A8-C2BBE6AED615}">
          <p14:sldIdLst>
            <p14:sldId id="4319"/>
          </p14:sldIdLst>
        </p14:section>
        <p14:section name="Oil &amp; NG" id="{F3536E80-4AB0-4361-A643-783338C43EBF}">
          <p14:sldIdLst>
            <p14:sldId id="722"/>
          </p14:sldIdLst>
        </p14:section>
        <p14:section name="Agriculture" id="{56E18C24-4EED-4A59-B980-2BBFB434FA63}">
          <p14:sldIdLst/>
        </p14:section>
        <p14:section name="Waste" id="{5E81566C-A493-4358-95BF-328629C0EAB8}">
          <p14:sldIdLst/>
        </p14:section>
        <p14:section name="RNG" id="{198AADC3-1DEF-4906-B2CB-735FDA8FCC77}">
          <p14:sldIdLst/>
        </p14:section>
        <p14:section name="Tools &amp; Resources" id="{59C9E4AE-7072-422A-BADD-5224EF01A38E}">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46420C-CC02-39A9-7956-85EB07614652}" name="Blackman, Jerome (he/him/his)" initials="B(" userId="S::blackman.jerome@epa.gov::50333352-a5bd-4f35-8647-2ec77e7b70b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enassian, Sarah" initials="MS [2]" lastIdx="1" clrIdx="6">
    <p:extLst>
      <p:ext uri="{19B8F6BF-5375-455C-9EA6-DF929625EA0E}">
        <p15:presenceInfo xmlns:p15="http://schemas.microsoft.com/office/powerpoint/2012/main" userId="S::menassian.sarah@epa.gov::802e1b2f-5abf-49cd-957b-09bdc889e13b" providerId="AD"/>
      </p:ext>
    </p:extLst>
  </p:cmAuthor>
  <p:cmAuthor id="1" name="Cappel, Kirsten" initials="CK" lastIdx="22" clrIdx="0">
    <p:extLst>
      <p:ext uri="{19B8F6BF-5375-455C-9EA6-DF929625EA0E}">
        <p15:presenceInfo xmlns:p15="http://schemas.microsoft.com/office/powerpoint/2012/main" userId="S-1-5-21-1339303556-449845944-1601390327-145335" providerId="AD"/>
      </p:ext>
    </p:extLst>
  </p:cmAuthor>
  <p:cmAuthor id="2" name="Menassian, Sarah" initials="MS" lastIdx="7" clrIdx="1">
    <p:extLst>
      <p:ext uri="{19B8F6BF-5375-455C-9EA6-DF929625EA0E}">
        <p15:presenceInfo xmlns:p15="http://schemas.microsoft.com/office/powerpoint/2012/main" userId="S-1-5-21-1339303556-449845944-1601390327-402922" providerId="AD"/>
      </p:ext>
    </p:extLst>
  </p:cmAuthor>
  <p:cmAuthor id="3" name="Elger, Nicholas" initials="EN" lastIdx="23" clrIdx="2">
    <p:extLst>
      <p:ext uri="{19B8F6BF-5375-455C-9EA6-DF929625EA0E}">
        <p15:presenceInfo xmlns:p15="http://schemas.microsoft.com/office/powerpoint/2012/main" userId="S-1-5-21-1339303556-449845944-1601390327-368299" providerId="AD"/>
      </p:ext>
    </p:extLst>
  </p:cmAuthor>
  <p:cmAuthor id="4" name="Blackman, Jerome" initials="BJ" lastIdx="2" clrIdx="3">
    <p:extLst>
      <p:ext uri="{19B8F6BF-5375-455C-9EA6-DF929625EA0E}">
        <p15:presenceInfo xmlns:p15="http://schemas.microsoft.com/office/powerpoint/2012/main" userId="S-1-5-21-1339303556-449845944-1601390327-145353" providerId="AD"/>
      </p:ext>
    </p:extLst>
  </p:cmAuthor>
  <p:cmAuthor id="5" name="Aepli, Lauren" initials="AL" lastIdx="3" clrIdx="4">
    <p:extLst>
      <p:ext uri="{19B8F6BF-5375-455C-9EA6-DF929625EA0E}">
        <p15:presenceInfo xmlns:p15="http://schemas.microsoft.com/office/powerpoint/2012/main" userId="S::aepli.lauren@epa.gov::27368dc7-b867-42d2-84bd-eaea5ee80997" providerId="AD"/>
      </p:ext>
    </p:extLst>
  </p:cmAuthor>
  <p:cmAuthor id="6" name="Meyer, Ellen" initials="ME" lastIdx="3" clrIdx="5">
    <p:extLst>
      <p:ext uri="{19B8F6BF-5375-455C-9EA6-DF929625EA0E}">
        <p15:presenceInfo xmlns:p15="http://schemas.microsoft.com/office/powerpoint/2012/main" userId="S::meyer.ellen@epa.gov::35e58b7e-f6f9-49e9-9a6c-8fbaca29a3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3A3839"/>
    <a:srgbClr val="558AC8"/>
    <a:srgbClr val="0000FF"/>
    <a:srgbClr val="006600"/>
    <a:srgbClr val="339933"/>
    <a:srgbClr val="FF6600"/>
    <a:srgbClr val="FF5050"/>
    <a:srgbClr val="FF9900"/>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4" autoAdjust="0"/>
    <p:restoredTop sz="94660"/>
  </p:normalViewPr>
  <p:slideViewPr>
    <p:cSldViewPr snapToGrid="0">
      <p:cViewPr>
        <p:scale>
          <a:sx n="78" d="100"/>
          <a:sy n="78" d="100"/>
        </p:scale>
        <p:origin x="-1244" y="-624"/>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3.xml"/><Relationship Id="rId89" Type="http://schemas.openxmlformats.org/officeDocument/2006/relationships/slide" Target="slides/slide8.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07" Type="http://schemas.openxmlformats.org/officeDocument/2006/relationships/tableStyles" Target="tableStyles.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customXml" Target="../customXml/item79.xml"/><Relationship Id="rId87" Type="http://schemas.openxmlformats.org/officeDocument/2006/relationships/slide" Target="slides/slide6.xml"/><Relationship Id="rId102" Type="http://schemas.openxmlformats.org/officeDocument/2006/relationships/handoutMaster" Target="handoutMasters/handoutMaster1.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1.xml"/><Relationship Id="rId90" Type="http://schemas.openxmlformats.org/officeDocument/2006/relationships/slide" Target="slides/slide9.xml"/><Relationship Id="rId95" Type="http://schemas.openxmlformats.org/officeDocument/2006/relationships/slide" Target="slides/slide14.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 Target="slides/slide19.xml"/><Relationship Id="rId105"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slide" Target="slides/slide4.xml"/><Relationship Id="rId93" Type="http://schemas.openxmlformats.org/officeDocument/2006/relationships/slide" Target="slides/slide12.xml"/><Relationship Id="rId98" Type="http://schemas.openxmlformats.org/officeDocument/2006/relationships/slide" Target="slides/slide17.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commentAuthors" Target="commentAuthors.xml"/><Relationship Id="rId108" Type="http://schemas.microsoft.com/office/2018/10/relationships/authors" Target="author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 Target="slides/slide2.xml"/><Relationship Id="rId88" Type="http://schemas.openxmlformats.org/officeDocument/2006/relationships/slide" Target="slides/slide7.xml"/><Relationship Id="rId91" Type="http://schemas.openxmlformats.org/officeDocument/2006/relationships/slide" Target="slides/slide10.xml"/><Relationship Id="rId96"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theme" Target="theme/theme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slideMaster" Target="slideMasters/slideMaster1.xml"/><Relationship Id="rId86" Type="http://schemas.openxmlformats.org/officeDocument/2006/relationships/slide" Target="slides/slide5.xml"/><Relationship Id="rId94" Type="http://schemas.openxmlformats.org/officeDocument/2006/relationships/slide" Target="slides/slide13.xml"/><Relationship Id="rId99" Type="http://schemas.openxmlformats.org/officeDocument/2006/relationships/slide" Target="slides/slide18.xml"/><Relationship Id="rId10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6.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EA5F0D-C1DC-412F-A146-DDB3A74B588F}" type="datetimeFigureOut">
              <a:rPr lang="en-US"/>
              <a:t>12/8/2023</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CDE508-72C8-4AB5-AA9C-1584D31690E0}" type="datetimeFigureOut">
              <a:rPr lang="en-US"/>
              <a:t>12/8/2023</a:t>
            </a:fld>
            <a:endParaRPr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B46CC5-701F-4EF2-8FA3-E99C234D99C6}" type="slidenum">
              <a:rPr lang="en-US" smtClean="0"/>
              <a:t>1</a:t>
            </a:fld>
            <a:endParaRPr lang="en-US" dirty="0"/>
          </a:p>
        </p:txBody>
      </p:sp>
    </p:spTree>
    <p:extLst>
      <p:ext uri="{BB962C8B-B14F-4D97-AF65-F5344CB8AC3E}">
        <p14:creationId xmlns:p14="http://schemas.microsoft.com/office/powerpoint/2010/main" val="4291607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19</a:t>
            </a:fld>
            <a:endParaRPr lang="en-US" dirty="0"/>
          </a:p>
        </p:txBody>
      </p:sp>
    </p:spTree>
    <p:extLst>
      <p:ext uri="{BB962C8B-B14F-4D97-AF65-F5344CB8AC3E}">
        <p14:creationId xmlns:p14="http://schemas.microsoft.com/office/powerpoint/2010/main" val="407572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anose="020B0604020202020204" pitchFamily="34" charset="0"/>
                <a:cs typeface="Arial" panose="020B0604020202020204" pitchFamily="34" charset="0"/>
              </a:rPr>
              <a:t>Growing water scarcity negatively affects essential economic sectors such as energy, agriculture, and food security, and creating potential conflict.</a:t>
            </a:r>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3</a:t>
            </a:fld>
            <a:endParaRPr lang="en-US" dirty="0"/>
          </a:p>
        </p:txBody>
      </p:sp>
    </p:spTree>
    <p:extLst>
      <p:ext uri="{BB962C8B-B14F-4D97-AF65-F5344CB8AC3E}">
        <p14:creationId xmlns:p14="http://schemas.microsoft.com/office/powerpoint/2010/main" val="1095262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pPr>
            <a:r>
              <a:rPr lang="en-US" sz="1100" dirty="0"/>
              <a:t>Why does methane matter? </a:t>
            </a:r>
          </a:p>
          <a:p>
            <a:pPr marL="174708" indent="-174708" defTabSz="931774">
              <a:buFont typeface="Arial" panose="020B0604020202020204" pitchFamily="34" charset="0"/>
              <a:buChar char="•"/>
            </a:pPr>
            <a:endParaRPr lang="en-US" sz="1100" dirty="0"/>
          </a:p>
          <a:p>
            <a:pPr marL="174708" indent="-174708" defTabSz="931774">
              <a:buFont typeface="Arial" panose="020B0604020202020204" pitchFamily="34" charset="0"/>
              <a:buChar char="•"/>
            </a:pPr>
            <a:r>
              <a:rPr lang="en-US" sz="1100" dirty="0"/>
              <a:t>Methane is a potent greenhouse gas. Methane's lifetime in the atmosphere is much shorter than carbon dioxide, but it is more efficient at trapping radiation. Pound for pound, the comparative impact of methane is more than 28 times greater than CO</a:t>
            </a:r>
            <a:r>
              <a:rPr lang="en-US" sz="1100" baseline="-25000" dirty="0"/>
              <a:t>2</a:t>
            </a:r>
            <a:r>
              <a:rPr lang="en-US" sz="1100" dirty="0"/>
              <a:t> over a 100-year period.</a:t>
            </a:r>
            <a:r>
              <a:rPr lang="en-US" sz="1100" baseline="30000" dirty="0"/>
              <a:t> </a:t>
            </a:r>
          </a:p>
          <a:p>
            <a:pPr marL="174708" indent="-174708" defTabSz="931774">
              <a:buFont typeface="Arial" panose="020B0604020202020204" pitchFamily="34" charset="0"/>
              <a:buChar char="•"/>
            </a:pPr>
            <a:endParaRPr lang="en-US" sz="1100" dirty="0"/>
          </a:p>
          <a:p>
            <a:pPr marL="174708" indent="-174708" defTabSz="931774">
              <a:buFont typeface="Arial" panose="020B0604020202020204" pitchFamily="34" charset="0"/>
              <a:buChar char="•"/>
            </a:pPr>
            <a:r>
              <a:rPr lang="en-US" sz="1100" dirty="0"/>
              <a:t>Methane is the main precursor of ground level ozone pollution and is also an industrial safety problem. </a:t>
            </a:r>
          </a:p>
          <a:p>
            <a:endParaRPr lang="en-US" sz="1100" dirty="0"/>
          </a:p>
          <a:p>
            <a:pPr marL="174708" indent="-174708">
              <a:buFont typeface="Arial" panose="020B0604020202020204" pitchFamily="34" charset="0"/>
              <a:buChar char="•"/>
            </a:pPr>
            <a:r>
              <a:rPr lang="en-US" sz="1100" dirty="0"/>
              <a:t>On the flip side, there are cost effective opportunities and technologies to reduce methane emissions, and there are many benefits to doing so – economically, from an environmental perspective, and from a safety perspective ---  including – and Ill just name a few: 	</a:t>
            </a:r>
          </a:p>
          <a:p>
            <a:pPr marL="640594" lvl="1" indent="-174708">
              <a:buFont typeface="Arial" panose="020B0604020202020204" pitchFamily="34" charset="0"/>
              <a:buChar char="•"/>
            </a:pPr>
            <a:r>
              <a:rPr lang="en-US" sz="1100" dirty="0"/>
              <a:t>Better air and water quality,  </a:t>
            </a:r>
          </a:p>
          <a:p>
            <a:pPr marL="640594" lvl="1" indent="-174708">
              <a:buFont typeface="Arial" panose="020B0604020202020204" pitchFamily="34" charset="0"/>
              <a:buChar char="•"/>
            </a:pPr>
            <a:r>
              <a:rPr lang="en-US" sz="1100" dirty="0"/>
              <a:t>Increased worker safety, </a:t>
            </a:r>
          </a:p>
          <a:p>
            <a:pPr marL="640594" lvl="1" indent="-174708">
              <a:buFont typeface="Arial" panose="020B0604020202020204" pitchFamily="34" charset="0"/>
              <a:buChar char="•"/>
            </a:pPr>
            <a:r>
              <a:rPr lang="en-US" sz="1100" dirty="0"/>
              <a:t>Economic growth, and </a:t>
            </a:r>
          </a:p>
          <a:p>
            <a:pPr marL="640594" lvl="1" indent="-174708">
              <a:buFont typeface="Arial" panose="020B0604020202020204" pitchFamily="34" charset="0"/>
              <a:buChar char="•"/>
            </a:pPr>
            <a:r>
              <a:rPr lang="en-US" sz="1100" dirty="0"/>
              <a:t>Reduced odors.</a:t>
            </a:r>
          </a:p>
          <a:p>
            <a:pPr marL="640594" lvl="1" indent="-174708">
              <a:buFont typeface="Arial" panose="020B0604020202020204" pitchFamily="34" charset="0"/>
              <a:buChar char="•"/>
            </a:pPr>
            <a:endParaRPr lang="en-US" sz="1100" dirty="0"/>
          </a:p>
          <a:p>
            <a:pPr marL="465886" lvl="1" indent="0">
              <a:buFont typeface="Arial" panose="020B0604020202020204" pitchFamily="34" charset="0"/>
              <a:buNone/>
            </a:pPr>
            <a:r>
              <a:rPr lang="en-US" sz="1100" dirty="0"/>
              <a:t>Taking steps to reduce methane in the atmosphere by implementing mitigation options for methane emissions is a critical way to reduce the warming of the climate and as well as the harmful impacts of methane emissions on our communities. </a:t>
            </a:r>
          </a:p>
          <a:p>
            <a:pPr marL="640594" lvl="1" indent="-174708">
              <a:buFont typeface="Arial" panose="020B0604020202020204" pitchFamily="34" charset="0"/>
              <a:buChar char="•"/>
            </a:pPr>
            <a:endParaRPr lang="en-US" sz="1100" dirty="0"/>
          </a:p>
        </p:txBody>
      </p:sp>
    </p:spTree>
    <p:extLst>
      <p:ext uri="{BB962C8B-B14F-4D97-AF65-F5344CB8AC3E}">
        <p14:creationId xmlns:p14="http://schemas.microsoft.com/office/powerpoint/2010/main" val="195469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r>
              <a:rPr lang="en-US" sz="1200" dirty="0"/>
              <a:t>GMI is an international public-private initiative, launched in 2004 as the </a:t>
            </a:r>
            <a:r>
              <a:rPr lang="en-US" sz="1200" b="1" i="1" dirty="0">
                <a:solidFill>
                  <a:srgbClr val="0070C0"/>
                </a:solidFill>
              </a:rPr>
              <a:t>Methane to Markets Partnership.  </a:t>
            </a:r>
          </a:p>
          <a:p>
            <a:pPr marL="0" indent="0">
              <a:buNone/>
            </a:pPr>
            <a:r>
              <a:rPr lang="en-US" sz="1200" b="1" i="1" dirty="0">
                <a:solidFill>
                  <a:srgbClr val="0070C0"/>
                </a:solidFill>
              </a:rPr>
              <a:t>GMI’s mission </a:t>
            </a:r>
            <a:r>
              <a:rPr lang="en-US" sz="1200" b="0" i="0" dirty="0">
                <a:solidFill>
                  <a:srgbClr val="212529"/>
                </a:solidFill>
                <a:effectLst/>
              </a:rPr>
              <a:t>is to advance cost-effective, near-term methane abatement and recovery and use of methane as a valuable energy source in three sectors: biogas (including agriculture, municipal solid waste, and wastewater), coal mines, and oil and gas systems</a:t>
            </a:r>
            <a:endParaRPr lang="en-US" sz="1200" dirty="0"/>
          </a:p>
          <a:p>
            <a:r>
              <a:rPr lang="en-US" dirty="0"/>
              <a:t>The Global Methane Initiative (GMI) has a proven and unparalleled track record of developing and disseminating technical expertise, tools, and resources</a:t>
            </a:r>
          </a:p>
          <a:p>
            <a:r>
              <a:rPr lang="en-US" dirty="0"/>
              <a:t>GMI has enabled countries to reduce methane quickly and cost-effectively, by working with countries to develop methane mitigation strategies, action plans, policies, tracking methods, and best practices to achieve national level emissions reduction goals.</a:t>
            </a:r>
          </a:p>
          <a:p>
            <a:r>
              <a:rPr lang="en-US" dirty="0"/>
              <a:t>Since 2004, GMI has partnered with 45 countries and hundreds of private sector and multilateral partners, reducing methane emissions by more than 450 MMTCO</a:t>
            </a:r>
            <a:r>
              <a:rPr lang="en-US" baseline="-25000" dirty="0"/>
              <a:t>2</a:t>
            </a:r>
            <a:r>
              <a:rPr lang="en-US" dirty="0"/>
              <a:t>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183425-8407-4AB2-A9AD-341996DF81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999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59358">
              <a:defRPr/>
            </a:pPr>
            <a:fld id="{A7183425-8407-4AB2-A9AD-341996DF817C}" type="slidenum">
              <a:rPr lang="en-US">
                <a:solidFill>
                  <a:srgbClr val="404040"/>
                </a:solidFill>
                <a:latin typeface="Corbel"/>
              </a:rPr>
              <a:pPr defTabSz="959358">
                <a:defRPr/>
              </a:pPr>
              <a:t>6</a:t>
            </a:fld>
            <a:endParaRPr lang="en-US" dirty="0">
              <a:solidFill>
                <a:srgbClr val="404040"/>
              </a:solidFill>
              <a:latin typeface="Corbel"/>
            </a:endParaRPr>
          </a:p>
        </p:txBody>
      </p:sp>
    </p:spTree>
    <p:extLst>
      <p:ext uri="{BB962C8B-B14F-4D97-AF65-F5344CB8AC3E}">
        <p14:creationId xmlns:p14="http://schemas.microsoft.com/office/powerpoint/2010/main" val="190343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country’s decision to pursue policies or programs that reduce methane emissions are informed by a multitude of factors, including methane emission sources and trends, methane mitigation actions to date, and sector-specific social, environmental, and economic priorities. The initial step is to “Understand the Context,” which means e</a:t>
            </a:r>
          </a:p>
        </p:txBody>
      </p:sp>
      <p:sp>
        <p:nvSpPr>
          <p:cNvPr id="4" name="Slide Number Placeholder 3"/>
          <p:cNvSpPr>
            <a:spLocks noGrp="1"/>
          </p:cNvSpPr>
          <p:nvPr>
            <p:ph type="sldNum" sz="quarter" idx="5"/>
          </p:nvPr>
        </p:nvSpPr>
        <p:spPr/>
        <p:txBody>
          <a:bodyPr/>
          <a:lstStyle/>
          <a:p>
            <a:fld id="{7FB667E1-E601-4AAF-B95C-B25720D70A60}" type="slidenum">
              <a:rPr lang="en-US" smtClean="0"/>
              <a:t>8</a:t>
            </a:fld>
            <a:endParaRPr lang="en-US" dirty="0"/>
          </a:p>
        </p:txBody>
      </p:sp>
    </p:spTree>
    <p:extLst>
      <p:ext uri="{BB962C8B-B14F-4D97-AF65-F5344CB8AC3E}">
        <p14:creationId xmlns:p14="http://schemas.microsoft.com/office/powerpoint/2010/main" val="312490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B46CC5-701F-4EF2-8FA3-E99C234D99C6}" type="slidenum">
              <a:rPr lang="en-US" smtClean="0"/>
              <a:t>15</a:t>
            </a:fld>
            <a:endParaRPr lang="en-US" dirty="0"/>
          </a:p>
        </p:txBody>
      </p:sp>
    </p:spTree>
    <p:extLst>
      <p:ext uri="{BB962C8B-B14F-4D97-AF65-F5344CB8AC3E}">
        <p14:creationId xmlns:p14="http://schemas.microsoft.com/office/powerpoint/2010/main" val="329802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apple-system"/>
              </a:rPr>
              <a:t>explore methane emissions measurements and projections throughout the world. Visualizations reflect the industry sectors supported by GMI: biogas, coal mines, and oil &amp; gas.</a:t>
            </a:r>
            <a:endParaRPr lang="en-US" dirty="0"/>
          </a:p>
          <a:p>
            <a:endParaRPr lang="en-US" dirty="0"/>
          </a:p>
          <a:p>
            <a:r>
              <a:rPr lang="en-US" dirty="0"/>
              <a:t>Review our Lessons Learned Studies and Partner Reported Opportunities (PRO) Fact Sheets to see how the U.S. EPA’s voluntary oil and gas methane program partners have implemented technologies and practices to cut methane emissions, reduce strategic and operational risk, and demonstrate their commitment to the environment.</a:t>
            </a:r>
          </a:p>
        </p:txBody>
      </p:sp>
      <p:sp>
        <p:nvSpPr>
          <p:cNvPr id="4" name="Slide Number Placeholder 3"/>
          <p:cNvSpPr>
            <a:spLocks noGrp="1"/>
          </p:cNvSpPr>
          <p:nvPr>
            <p:ph type="sldNum" sz="quarter" idx="5"/>
          </p:nvPr>
        </p:nvSpPr>
        <p:spPr/>
        <p:txBody>
          <a:bodyPr/>
          <a:lstStyle/>
          <a:p>
            <a:fld id="{28B46CC5-701F-4EF2-8FA3-E99C234D99C6}" type="slidenum">
              <a:rPr lang="en-US" smtClean="0"/>
              <a:t>16</a:t>
            </a:fld>
            <a:endParaRPr lang="en-US" dirty="0"/>
          </a:p>
        </p:txBody>
      </p:sp>
    </p:spTree>
    <p:extLst>
      <p:ext uri="{BB962C8B-B14F-4D97-AF65-F5344CB8AC3E}">
        <p14:creationId xmlns:p14="http://schemas.microsoft.com/office/powerpoint/2010/main" val="24111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concludes my presentation for today, but I did want to end by sharing an upcoming event, in March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GMI is co-hosting the upcoming Global Methane Forum with the United Nations Economic Commission for Europe in collaboration with the Global Methane Hub and Climate and Clean Air Coalition.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GMI is co-hosting the Global Methane Forum with the United Nations Economic Commission for Europe. </a:t>
            </a:r>
          </a:p>
          <a:p>
            <a:pPr marL="171450" indent="-171450">
              <a:buFont typeface="Arial" panose="020B0604020202020204" pitchFamily="34" charset="0"/>
              <a:buChar char="•"/>
            </a:pPr>
            <a:r>
              <a:rPr lang="en-US" dirty="0"/>
              <a:t>This Forum is an </a:t>
            </a:r>
            <a:r>
              <a:rPr lang="en-US" sz="1200" dirty="0"/>
              <a:t>opportunity for global thought and industry leaders to convene and promote replicable methane mitigation successes and mobilize action to continue making progress toward addressing methane.</a:t>
            </a:r>
          </a:p>
          <a:p>
            <a:pPr marL="171450" indent="-171450">
              <a:buFont typeface="Arial" panose="020B0604020202020204" pitchFamily="34" charset="0"/>
              <a:buChar char="•"/>
            </a:pPr>
            <a:r>
              <a:rPr lang="en-US" dirty="0"/>
              <a:t>More information about the forum will be posted on www.globalmethane.org/2024forum</a:t>
            </a:r>
          </a:p>
          <a:p>
            <a:pPr marL="171450" indent="-171450">
              <a:buFont typeface="Arial" panose="020B0604020202020204" pitchFamily="34" charset="0"/>
              <a:buChar char="•"/>
            </a:pPr>
            <a:r>
              <a:rPr lang="en-US" dirty="0"/>
              <a:t>Please sign up for the GMI Mailing List to receive updates about the forum. </a:t>
            </a:r>
          </a:p>
          <a:p>
            <a:pPr marL="171450" indent="-171450">
              <a:buFont typeface="Arial" panose="020B0604020202020204" pitchFamily="34" charset="0"/>
              <a:buChar char="•"/>
            </a:pPr>
            <a:r>
              <a:rPr lang="en-US" dirty="0"/>
              <a:t>We look forward to welcoming and meeting you in Geneva!</a:t>
            </a:r>
          </a:p>
        </p:txBody>
      </p:sp>
      <p:sp>
        <p:nvSpPr>
          <p:cNvPr id="4" name="Slide Number Placeholder 3"/>
          <p:cNvSpPr>
            <a:spLocks noGrp="1"/>
          </p:cNvSpPr>
          <p:nvPr>
            <p:ph type="sldNum" sz="quarter" idx="5"/>
          </p:nvPr>
        </p:nvSpPr>
        <p:spPr/>
        <p:txBody>
          <a:bodyPr/>
          <a:lstStyle/>
          <a:p>
            <a:fld id="{6313E063-A20D-4637-94CA-5A9FB073B70F}" type="slidenum">
              <a:rPr lang="en-US" smtClean="0"/>
              <a:t>18</a:t>
            </a:fld>
            <a:endParaRPr lang="en-US" dirty="0"/>
          </a:p>
        </p:txBody>
      </p:sp>
    </p:spTree>
    <p:extLst>
      <p:ext uri="{BB962C8B-B14F-4D97-AF65-F5344CB8AC3E}">
        <p14:creationId xmlns:p14="http://schemas.microsoft.com/office/powerpoint/2010/main" val="219934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en.wikipedia.org/wiki/File:Appearance_of_sky_for_weather_forecast,_Dhaka,_Bangladesh.JPG"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1DEDD7-CEA0-4A5C-A569-2C25E6B0F2E3}"/>
              </a:ext>
            </a:extLst>
          </p:cNvPr>
          <p:cNvPicPr>
            <a:picLocks noChangeAspect="1"/>
          </p:cNvPicPr>
          <p:nvPr userDrawn="1"/>
        </p:nvPicPr>
        <p:blipFill rotWithShape="1">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flipH="1">
            <a:off x="0" y="0"/>
            <a:ext cx="12192000" cy="3978419"/>
          </a:xfrm>
          <a:prstGeom prst="rect">
            <a:avLst/>
          </a:prstGeom>
        </p:spPr>
      </p:pic>
      <p:sp>
        <p:nvSpPr>
          <p:cNvPr id="4" name="Rectangle 3"/>
          <p:cNvSpPr/>
          <p:nvPr/>
        </p:nvSpPr>
        <p:spPr bwMode="ltGray">
          <a:xfrm>
            <a:off x="-2" y="3469005"/>
            <a:ext cx="12192002" cy="3388995"/>
          </a:xfrm>
          <a:prstGeom prst="rect">
            <a:avLst/>
          </a:prstGeom>
          <a:gradFill flip="none" rotWithShape="1">
            <a:gsLst>
              <a:gs pos="100000">
                <a:schemeClr val="tx2">
                  <a:lumMod val="75000"/>
                </a:schemeClr>
              </a:gs>
              <a:gs pos="0">
                <a:schemeClr val="accent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ctangle 5"/>
          <p:cNvSpPr/>
          <p:nvPr/>
        </p:nvSpPr>
        <p:spPr bwMode="white">
          <a:xfrm>
            <a:off x="-127" y="3392805"/>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247650" y="4487834"/>
            <a:ext cx="11696700" cy="701731"/>
          </a:xfrm>
          <a:noFill/>
        </p:spPr>
        <p:txBody>
          <a:bodyPr anchor="ctr" anchorCtr="0">
            <a:spAutoFit/>
          </a:bodyPr>
          <a:lstStyle>
            <a:lvl1pPr algn="ctr">
              <a:defRPr sz="4400">
                <a:solidFill>
                  <a:schemeClr val="bg1"/>
                </a:solidFill>
                <a:latin typeface="Impact" panose="020B0806030902050204" pitchFamily="34" charset="0"/>
              </a:defRPr>
            </a:lvl1pPr>
          </a:lstStyle>
          <a:p>
            <a:r>
              <a:rPr lang="en-US"/>
              <a:t>Click to edit Master title style</a:t>
            </a:r>
            <a:endParaRPr/>
          </a:p>
        </p:txBody>
      </p:sp>
      <p:sp>
        <p:nvSpPr>
          <p:cNvPr id="3" name="Subtitle 2"/>
          <p:cNvSpPr>
            <a:spLocks noGrp="1"/>
          </p:cNvSpPr>
          <p:nvPr>
            <p:ph type="subTitle" idx="1"/>
          </p:nvPr>
        </p:nvSpPr>
        <p:spPr>
          <a:xfrm>
            <a:off x="246064" y="5943600"/>
            <a:ext cx="11696700" cy="369332"/>
          </a:xfrm>
        </p:spPr>
        <p:txBody>
          <a:bodyPr>
            <a:spAutoFit/>
          </a:bodyPr>
          <a:lstStyle>
            <a:lvl1pPr marL="0" indent="0" algn="ctr">
              <a:spcBef>
                <a:spcPts val="0"/>
              </a:spcBef>
              <a:buNone/>
              <a:defRPr sz="2000" cap="none" baseline="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 y="1501079"/>
            <a:ext cx="4379976" cy="1865126"/>
          </a:xfrm>
        </p:spPr>
        <p:txBody>
          <a:bodyPr lIns="274320" tIns="457200" bIns="457200" anchor="ctr" anchorCtr="0">
            <a:spAutoFit/>
          </a:bodyPr>
          <a:lstStyle>
            <a:lvl1pPr>
              <a:defRPr sz="3400" b="0">
                <a:latin typeface="Impact" panose="020B0806030902050204" pitchFamily="34" charset="0"/>
              </a:defRPr>
            </a:lvl1pPr>
          </a:lstStyle>
          <a:p>
            <a:r>
              <a:rPr lang="en-US"/>
              <a:t>Click to edit Master title style</a:t>
            </a:r>
            <a:endParaRPr/>
          </a:p>
        </p:txBody>
      </p:sp>
      <p:sp>
        <p:nvSpPr>
          <p:cNvPr id="4" name="Text Placeholder 3"/>
          <p:cNvSpPr>
            <a:spLocks noGrp="1"/>
          </p:cNvSpPr>
          <p:nvPr>
            <p:ph type="body" sz="half" idx="2"/>
          </p:nvPr>
        </p:nvSpPr>
        <p:spPr>
          <a:xfrm>
            <a:off x="-64" y="4097423"/>
            <a:ext cx="4379976" cy="313932"/>
          </a:xfrm>
        </p:spPr>
        <p:txBody>
          <a:bodyPr lIns="274320" anchor="ctr" anchorCtr="0">
            <a:sp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800600" y="685800"/>
            <a:ext cx="6932613"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261043E8-5D96-43E7-9D1E-9ABA5C47CE63}" type="datetime1">
              <a:rPr lang="en-US" smtClean="0"/>
              <a:t>12/8/2023</a:t>
            </a:fld>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accent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67338" y="1916573"/>
            <a:ext cx="4736592" cy="1034129"/>
          </a:xfrm>
          <a:noFill/>
        </p:spPr>
        <p:txBody>
          <a:bodyPr wrap="square" anchor="ctr" anchorCtr="0">
            <a:spAutoFit/>
          </a:bodyPr>
          <a:lstStyle>
            <a:lvl1pPr>
              <a:defRPr sz="3400" b="0">
                <a:solidFill>
                  <a:schemeClr val="bg1"/>
                </a:solidFill>
                <a:latin typeface="Impact" panose="020B0806030902050204" pitchFamily="34" charset="0"/>
              </a:defRPr>
            </a:lvl1pPr>
          </a:lstStyle>
          <a:p>
            <a:r>
              <a:rPr lang="en-US"/>
              <a:t>Click to edit Master title style</a:t>
            </a:r>
            <a:endParaRPr/>
          </a:p>
        </p:txBody>
      </p:sp>
      <p:sp>
        <p:nvSpPr>
          <p:cNvPr id="4" name="Text Placeholder 3"/>
          <p:cNvSpPr>
            <a:spLocks noGrp="1"/>
          </p:cNvSpPr>
          <p:nvPr>
            <p:ph type="body" sz="half" idx="2"/>
          </p:nvPr>
        </p:nvSpPr>
        <p:spPr>
          <a:xfrm>
            <a:off x="67338" y="4085112"/>
            <a:ext cx="4736592" cy="338554"/>
          </a:xfrm>
          <a:noFill/>
        </p:spPr>
        <p:txBody>
          <a:bodyPr wrap="square" lIns="274320" rIns="274320" anchor="ctr" anchorCtr="0">
            <a:sp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lvl1pPr>
              <a:defRPr>
                <a:solidFill>
                  <a:schemeClr val="tx2"/>
                </a:solidFill>
              </a:defRPr>
            </a:lvl1pPr>
          </a:lstStyle>
          <a:p>
            <a:fld id="{C776A779-2104-41D5-B8D2-E2CCBC800A5A}" type="datetime1">
              <a:rPr lang="en-US" smtClean="0"/>
              <a:t>12/8/2023</a:t>
            </a:fld>
            <a:endParaRPr dirty="0"/>
          </a:p>
        </p:txBody>
      </p:sp>
      <p:sp>
        <p:nvSpPr>
          <p:cNvPr id="7" name="Slide Number Placeholder 6"/>
          <p:cNvSpPr>
            <a:spLocks noGrp="1"/>
          </p:cNvSpPr>
          <p:nvPr>
            <p:ph type="sldNum" sz="quarter" idx="12"/>
          </p:nvPr>
        </p:nvSpPr>
        <p:spPr/>
        <p:txBody>
          <a:bodyPr lIns="91440"/>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accent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391400" y="1970756"/>
            <a:ext cx="4735582" cy="1034129"/>
          </a:xfrm>
          <a:noFill/>
        </p:spPr>
        <p:txBody>
          <a:bodyPr wrap="square" anchor="ctr" anchorCtr="0">
            <a:spAutoFit/>
          </a:bodyPr>
          <a:lstStyle>
            <a:lvl1pPr>
              <a:defRPr sz="3400" b="0">
                <a:solidFill>
                  <a:schemeClr val="bg1"/>
                </a:solidFill>
                <a:latin typeface="Impact" panose="020B0806030902050204" pitchFamily="34" charset="0"/>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1"/>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391400" y="4137547"/>
            <a:ext cx="4735582" cy="338554"/>
          </a:xfrm>
          <a:noFill/>
        </p:spPr>
        <p:txBody>
          <a:bodyPr wrap="square" lIns="274320" rIns="274320" anchor="ctr" anchorCtr="0">
            <a:sp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6AEAC1C0-B9DC-4B01-9766-F8D14F5DCC20}" type="datetime1">
              <a:rPr lang="en-US" smtClean="0"/>
              <a:t>12/8/2023</a:t>
            </a:fld>
            <a:endParaRPr dirty="0"/>
          </a:p>
        </p:txBody>
      </p:sp>
      <p:sp>
        <p:nvSpPr>
          <p:cNvPr id="7" name="Slide Number Placeholder 6"/>
          <p:cNvSpPr>
            <a:spLocks noGrp="1"/>
          </p:cNvSpPr>
          <p:nvPr>
            <p:ph type="sldNum" sz="quarter" idx="12"/>
          </p:nvPr>
        </p:nvSpPr>
        <p:spPr/>
        <p:txBody>
          <a:bodyPr lIns="91440"/>
          <a:lstStyle/>
          <a:p>
            <a:fld id="{CA8D9AD5-F248-4919-864A-CFD76CC027D6}" type="slidenum">
              <a:rPr/>
              <a:t>‹#›</a:t>
            </a:fld>
            <a:endParaRP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3D54F411-3DEB-4B35-9241-7CFADD9A18BC}" type="datetime1">
              <a:rPr lang="en-US" smtClean="0"/>
              <a:t>12/8/2023</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D9C345A6-5990-4813-8B45-3C3E9FC902C9}" type="datetime1">
              <a:rPr lang="en-US" smtClean="0"/>
              <a:t>12/8/2023</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89000" y="2266950"/>
            <a:ext cx="10414000" cy="23241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05482775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582990" y="476250"/>
            <a:ext cx="4762501" cy="5734050"/>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40"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114300" algn="ctr">
              <a:spcBef>
                <a:spcPts val="0"/>
              </a:spcBef>
              <a:buSzTx/>
              <a:buNone/>
              <a:defRPr sz="2700"/>
            </a:lvl2pPr>
            <a:lvl3pPr marL="0" indent="228600" algn="ctr">
              <a:spcBef>
                <a:spcPts val="0"/>
              </a:spcBef>
              <a:buSzTx/>
              <a:buNone/>
              <a:defRPr sz="2700"/>
            </a:lvl3pPr>
            <a:lvl4pPr marL="0" indent="342900" algn="ctr">
              <a:spcBef>
                <a:spcPts val="0"/>
              </a:spcBef>
              <a:buSzTx/>
              <a:buNone/>
              <a:defRPr sz="2700"/>
            </a:lvl4pPr>
            <a:lvl5pPr marL="0" indent="45720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06923128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192000" cy="6858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70781060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9E9C05-B9D0-46EA-A0C4-96E2F899A2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417" b="3927"/>
          <a:stretch/>
        </p:blipFill>
        <p:spPr>
          <a:xfrm>
            <a:off x="0" y="1"/>
            <a:ext cx="12192000" cy="3546764"/>
          </a:xfrm>
          <a:prstGeom prst="rect">
            <a:avLst/>
          </a:prstGeom>
        </p:spPr>
      </p:pic>
      <p:sp>
        <p:nvSpPr>
          <p:cNvPr id="2" name="Title 1">
            <a:extLst>
              <a:ext uri="{FF2B5EF4-FFF2-40B4-BE49-F238E27FC236}">
                <a16:creationId xmlns:a16="http://schemas.microsoft.com/office/drawing/2014/main" id="{173571D6-39BC-4933-A99E-C49E6C754142}"/>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2DCADB6-39D2-4669-901D-62463C7F5955}"/>
              </a:ext>
            </a:extLst>
          </p:cNvPr>
          <p:cNvSpPr>
            <a:spLocks noGrp="1"/>
          </p:cNvSpPr>
          <p:nvPr>
            <p:ph type="ftr" sz="quarter" idx="10"/>
          </p:nvPr>
        </p:nvSpPr>
        <p:spPr/>
        <p:txBody>
          <a:bodyPr/>
          <a:lstStyle/>
          <a:p>
            <a:endParaRPr lang="en-US" dirty="0"/>
          </a:p>
        </p:txBody>
      </p:sp>
      <p:sp>
        <p:nvSpPr>
          <p:cNvPr id="7" name="Text Placeholder 6">
            <a:extLst>
              <a:ext uri="{FF2B5EF4-FFF2-40B4-BE49-F238E27FC236}">
                <a16:creationId xmlns:a16="http://schemas.microsoft.com/office/drawing/2014/main" id="{54308D5C-18C0-4008-8B03-1A974B7AC668}"/>
              </a:ext>
            </a:extLst>
          </p:cNvPr>
          <p:cNvSpPr>
            <a:spLocks noGrp="1"/>
          </p:cNvSpPr>
          <p:nvPr>
            <p:ph type="body" sz="quarter" idx="13"/>
          </p:nvPr>
        </p:nvSpPr>
        <p:spPr>
          <a:xfrm>
            <a:off x="300038" y="5622925"/>
            <a:ext cx="9328150" cy="787400"/>
          </a:xfrm>
        </p:spPr>
        <p:txBody>
          <a:bodyPr/>
          <a:lstStyle/>
          <a:p>
            <a:pPr lvl="0"/>
            <a:r>
              <a:rPr lang="en-US"/>
              <a:t>Click to edit Master text styles</a:t>
            </a:r>
          </a:p>
        </p:txBody>
      </p:sp>
    </p:spTree>
    <p:extLst>
      <p:ext uri="{BB962C8B-B14F-4D97-AF65-F5344CB8AC3E}">
        <p14:creationId xmlns:p14="http://schemas.microsoft.com/office/powerpoint/2010/main" val="201479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E03BC2C4-EC66-4713-9BC2-43E3DCC95F39}" type="datetime1">
              <a:rPr lang="en-US" smtClean="0"/>
              <a:t>12/8/2023</a:t>
            </a:fld>
            <a:endParaRPr dirty="0"/>
          </a:p>
        </p:txBody>
      </p:sp>
      <p:sp>
        <p:nvSpPr>
          <p:cNvPr id="6" name="Slide Number Placeholder 5"/>
          <p:cNvSpPr>
            <a:spLocks noGrp="1"/>
          </p:cNvSpPr>
          <p:nvPr>
            <p:ph type="sldNum" sz="quarter" idx="12"/>
          </p:nvPr>
        </p:nvSpPr>
        <p:spPr>
          <a:xfrm>
            <a:off x="11551920" y="6608323"/>
            <a:ext cx="640080" cy="261610"/>
          </a:xfrm>
        </p:spPr>
        <p:txBody>
          <a:bodyPr>
            <a:spAutoFit/>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0" y="1456825"/>
            <a:ext cx="9144000" cy="1163395"/>
          </a:xfrm>
        </p:spPr>
        <p:txBody>
          <a:bodyPr tIns="274320" bIns="274320" anchor="ctr" anchorCtr="0">
            <a:spAutoFit/>
          </a:bodyPr>
          <a:lstStyle>
            <a:lvl1pPr algn="l">
              <a:defRPr sz="4400" b="0">
                <a:latin typeface="Impact" panose="020B0806030902050204" pitchFamily="34" charset="0"/>
              </a:defRPr>
            </a:lvl1pPr>
          </a:lstStyle>
          <a:p>
            <a:r>
              <a:rPr lang="en-US"/>
              <a:t>Click to edit Master title style</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12558D3D-F333-4B43-9D3A-65656674E977}" type="datetime1">
              <a:rPr lang="en-US" smtClean="0"/>
              <a:t>12/8/2023</a:t>
            </a:fld>
            <a:endParaRPr dirty="0"/>
          </a:p>
        </p:txBody>
      </p:sp>
      <p:sp>
        <p:nvSpPr>
          <p:cNvPr id="6" name="Slide Number Placeholder 5"/>
          <p:cNvSpPr>
            <a:spLocks noGrp="1"/>
          </p:cNvSpPr>
          <p:nvPr>
            <p:ph type="sldNum" sz="quarter" idx="12"/>
          </p:nvPr>
        </p:nvSpPr>
        <p:spPr/>
        <p:txBody>
          <a:bodyPr lIns="91440"/>
          <a:lstStyle/>
          <a:p>
            <a:fld id="{CA8D9AD5-F248-4919-864A-CFD76CC027D6}" type="slidenum">
              <a:rPr/>
              <a:t>‹#›</a:t>
            </a:fld>
            <a:endParaRPr dirty="0"/>
          </a:p>
        </p:txBody>
      </p:sp>
      <p:sp>
        <p:nvSpPr>
          <p:cNvPr id="10" name="Text Placeholder 9">
            <a:extLst>
              <a:ext uri="{FF2B5EF4-FFF2-40B4-BE49-F238E27FC236}">
                <a16:creationId xmlns:a16="http://schemas.microsoft.com/office/drawing/2014/main" id="{521856C9-A140-45C7-954B-DC11499EA712}"/>
              </a:ext>
            </a:extLst>
          </p:cNvPr>
          <p:cNvSpPr>
            <a:spLocks noGrp="1"/>
          </p:cNvSpPr>
          <p:nvPr>
            <p:ph type="body" sz="quarter" idx="13"/>
          </p:nvPr>
        </p:nvSpPr>
        <p:spPr>
          <a:xfrm>
            <a:off x="287523" y="2839676"/>
            <a:ext cx="11546514" cy="3114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Pr>
        <a:gradFill flip="none" rotWithShape="1">
          <a:gsLst>
            <a:gs pos="0">
              <a:schemeClr val="accent2">
                <a:lumMod val="100000"/>
              </a:schemeClr>
            </a:gs>
            <a:gs pos="100000">
              <a:schemeClr val="bg2">
                <a:shade val="63000"/>
                <a:satMod val="12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4" descr="https://images-assets.nasa.gov/image/iss059e034778/iss059e034778~large.jpg">
            <a:extLst>
              <a:ext uri="{FF2B5EF4-FFF2-40B4-BE49-F238E27FC236}">
                <a16:creationId xmlns:a16="http://schemas.microsoft.com/office/drawing/2014/main" id="{E6A7BA0F-CE7F-4B0A-A092-D1B8E6886168}"/>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0" y="464025"/>
            <a:ext cx="12190863" cy="6126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0" y="1772309"/>
            <a:ext cx="9144000" cy="1163395"/>
          </a:xfrm>
          <a:solidFill>
            <a:schemeClr val="tx1"/>
          </a:solidFill>
        </p:spPr>
        <p:txBody>
          <a:bodyPr tIns="274320" bIns="274320" anchor="b" anchorCtr="0">
            <a:spAutoFit/>
          </a:bodyPr>
          <a:lstStyle>
            <a:lvl1pPr algn="ctr">
              <a:defRPr sz="4400" b="0">
                <a:solidFill>
                  <a:schemeClr val="bg1"/>
                </a:solidFill>
                <a:latin typeface="Impact" panose="020B0806030902050204" pitchFamily="34" charset="0"/>
              </a:defRPr>
            </a:lvl1pPr>
          </a:lstStyle>
          <a:p>
            <a:r>
              <a:rPr lang="en-US"/>
              <a:t>Click to edit Master title style</a:t>
            </a:r>
            <a:endParaRPr/>
          </a:p>
        </p:txBody>
      </p:sp>
      <p:sp>
        <p:nvSpPr>
          <p:cNvPr id="3" name="Text Placeholder 2"/>
          <p:cNvSpPr>
            <a:spLocks noGrp="1"/>
          </p:cNvSpPr>
          <p:nvPr>
            <p:ph type="body" idx="1"/>
          </p:nvPr>
        </p:nvSpPr>
        <p:spPr>
          <a:xfrm>
            <a:off x="1522413" y="2935704"/>
            <a:ext cx="9144000" cy="1107996"/>
          </a:xfrm>
          <a:gradFill>
            <a:gsLst>
              <a:gs pos="0">
                <a:schemeClr val="accent2">
                  <a:lumMod val="100000"/>
                </a:schemeClr>
              </a:gs>
              <a:gs pos="100000">
                <a:schemeClr val="bg2">
                  <a:shade val="63000"/>
                  <a:satMod val="120000"/>
                </a:schemeClr>
              </a:gs>
            </a:gsLst>
            <a:path path="circle">
              <a:fillToRect l="50000" t="50000" r="50000" b="50000"/>
            </a:path>
          </a:gradFill>
        </p:spPr>
        <p:txBody>
          <a:bodyPr lIns="914400" tIns="365760" rIns="914400" bIns="365760" anchor="t" anchorCtr="0">
            <a:spAutoFit/>
          </a:bodyPr>
          <a:lstStyle>
            <a:lvl1pPr marL="342900" indent="-342900" algn="l">
              <a:spcBef>
                <a:spcPts val="600"/>
              </a:spcBef>
              <a:buClr>
                <a:schemeClr val="tx1"/>
              </a:buClr>
              <a:buFont typeface="Arial" panose="020B0604020202020204" pitchFamily="34" charset="0"/>
              <a:buChar char="•"/>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endParaRPr dirty="0"/>
          </a:p>
        </p:txBody>
      </p:sp>
      <p:sp>
        <p:nvSpPr>
          <p:cNvPr id="4" name="Date Placeholder 4"/>
          <p:cNvSpPr>
            <a:spLocks noGrp="1"/>
          </p:cNvSpPr>
          <p:nvPr>
            <p:ph type="dt" sz="half" idx="10"/>
          </p:nvPr>
        </p:nvSpPr>
        <p:spPr/>
        <p:txBody>
          <a:bodyPr/>
          <a:lstStyle>
            <a:lvl1pPr>
              <a:defRPr>
                <a:solidFill>
                  <a:schemeClr val="tx2"/>
                </a:solidFill>
              </a:defRPr>
            </a:lvl1pPr>
          </a:lstStyle>
          <a:p>
            <a:fld id="{E67787F7-0D90-49C3-81D1-663D9C9BFA60}" type="datetime1">
              <a:rPr lang="en-US" smtClean="0"/>
              <a:t>12/8/2023</a:t>
            </a:fld>
            <a:endParaRP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04E291F5-874D-4283-B104-3EA3DE0EE857}" type="datetime1">
              <a:rPr lang="en-US" smtClean="0"/>
              <a:t>12/8/2023</a:t>
            </a:fld>
            <a:endParaRPr dirty="0"/>
          </a:p>
        </p:txBody>
      </p:sp>
      <p:sp>
        <p:nvSpPr>
          <p:cNvPr id="7" name="Slide Number Placeholder 6"/>
          <p:cNvSpPr>
            <a:spLocks noGrp="1"/>
          </p:cNvSpPr>
          <p:nvPr>
            <p:ph type="sldNum" sz="quarter" idx="12"/>
          </p:nvPr>
        </p:nvSpPr>
        <p:spPr/>
        <p:txBody>
          <a:bodyPr/>
          <a:lstStyle/>
          <a:p>
            <a:fld id="{A0ECE5F2-81AA-4605-B028-6FBA391056AF}" type="slidenum">
              <a:rPr/>
              <a:t>‹#›</a:t>
            </a:fld>
            <a:endParaRPr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F64B6C7D-FBA3-4DDE-AE87-8FCCA7A04E3C}" type="datetime1">
              <a:rPr lang="en-US" smtClean="0"/>
              <a:t>12/8/2023</a:t>
            </a:fld>
            <a:endParaRPr dirty="0"/>
          </a:p>
        </p:txBody>
      </p:sp>
      <p:sp>
        <p:nvSpPr>
          <p:cNvPr id="9" name="Slide Number Placeholder 8"/>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C2EB43C7-96D2-4C16-A259-4B8382277000}" type="datetime1">
              <a:rPr lang="en-US" smtClean="0"/>
              <a:t>12/8/2023</a:t>
            </a:fld>
            <a:endParaRPr dirty="0"/>
          </a:p>
        </p:txBody>
      </p:sp>
      <p:sp>
        <p:nvSpPr>
          <p:cNvPr id="5" name="Slide Number Placeholder 4"/>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gradFill>
          <a:gsLst>
            <a:gs pos="0">
              <a:schemeClr val="accent2">
                <a:lumMod val="100000"/>
              </a:schemeClr>
            </a:gs>
            <a:gs pos="100000">
              <a:schemeClr val="tx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a:t>Click to edit Master title style</a:t>
            </a:r>
            <a:endParaRPr/>
          </a:p>
        </p:txBody>
      </p:sp>
      <p:sp>
        <p:nvSpPr>
          <p:cNvPr id="4" name="Footer Placeholder 2"/>
          <p:cNvSpPr>
            <a:spLocks noGrp="1"/>
          </p:cNvSpPr>
          <p:nvPr>
            <p:ph type="ftr" sz="quarter" idx="11"/>
          </p:nvPr>
        </p:nvSpPr>
        <p:spPr>
          <a:xfrm>
            <a:off x="0" y="6620256"/>
            <a:ext cx="7159752" cy="237744"/>
          </a:xfrm>
        </p:spPr>
        <p:txBody>
          <a:bodyPr/>
          <a:lstStyle/>
          <a:p>
            <a:endParaRPr dirty="0"/>
          </a:p>
        </p:txBody>
      </p:sp>
      <p:sp>
        <p:nvSpPr>
          <p:cNvPr id="3" name="Date Placeholder 3"/>
          <p:cNvSpPr>
            <a:spLocks noGrp="1"/>
          </p:cNvSpPr>
          <p:nvPr>
            <p:ph type="dt" sz="half" idx="10"/>
          </p:nvPr>
        </p:nvSpPr>
        <p:spPr/>
        <p:txBody>
          <a:bodyPr/>
          <a:lstStyle/>
          <a:p>
            <a:fld id="{C2EB43C7-96D2-4C16-A259-4B8382277000}" type="datetime1">
              <a:rPr lang="en-US" smtClean="0"/>
              <a:t>12/8/2023</a:t>
            </a:fld>
            <a:endParaRPr dirty="0"/>
          </a:p>
        </p:txBody>
      </p:sp>
      <p:sp>
        <p:nvSpPr>
          <p:cNvPr id="5" name="Slide Number Placeholder 4"/>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9204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dirty="0"/>
          </a:p>
        </p:txBody>
      </p:sp>
      <p:sp>
        <p:nvSpPr>
          <p:cNvPr id="2" name="Date Placeholder 2"/>
          <p:cNvSpPr>
            <a:spLocks noGrp="1"/>
          </p:cNvSpPr>
          <p:nvPr>
            <p:ph type="dt" sz="half" idx="10"/>
          </p:nvPr>
        </p:nvSpPr>
        <p:spPr/>
        <p:txBody>
          <a:bodyPr/>
          <a:lstStyle>
            <a:lvl1pPr>
              <a:defRPr>
                <a:solidFill>
                  <a:schemeClr val="tx2"/>
                </a:solidFill>
              </a:defRPr>
            </a:lvl1pPr>
          </a:lstStyle>
          <a:p>
            <a:fld id="{D1CF7BAB-3116-4BFF-A43C-8B4317D7AD67}" type="datetime1">
              <a:rPr lang="en-US" smtClean="0"/>
              <a:t>12/8/2023</a:t>
            </a:fld>
            <a:endParaRPr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1233424"/>
          </a:xfrm>
          <a:prstGeom prst="rect">
            <a:avLst/>
          </a:prstGeom>
          <a:gradFill>
            <a:gsLst>
              <a:gs pos="0">
                <a:schemeClr val="accent2">
                  <a:lumMod val="100000"/>
                </a:schemeClr>
              </a:gs>
              <a:gs pos="100000">
                <a:schemeClr val="tx2"/>
              </a:gs>
            </a:gsLst>
            <a:path path="circle">
              <a:fillToRect l="50000" t="50000" r="50000" b="50000"/>
            </a:path>
          </a:gradFill>
        </p:spPr>
        <p:txBody>
          <a:bodyPr vert="horz" lIns="274320" tIns="45720" rIns="27432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228600" y="1543050"/>
            <a:ext cx="11715750" cy="2492990"/>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accent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0" y="6620256"/>
            <a:ext cx="7159752" cy="237744"/>
          </a:xfrm>
          <a:prstGeom prst="rect">
            <a:avLst/>
          </a:prstGeom>
        </p:spPr>
        <p:txBody>
          <a:bodyPr vert="horz" lIns="274320" tIns="45720" rIns="274320" bIns="45720" rtlCol="0" anchor="ctr"/>
          <a:lstStyle>
            <a:lvl1pPr algn="l">
              <a:defRPr sz="1100" cap="all" baseline="0">
                <a:solidFill>
                  <a:schemeClr val="bg2"/>
                </a:solidFill>
              </a:defRPr>
            </a:lvl1pPr>
          </a:lstStyle>
          <a:p>
            <a:endParaRPr lang="en-US" dirty="0"/>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4" name="Date Placeholder 6"/>
          <p:cNvSpPr>
            <a:spLocks noGrp="1"/>
          </p:cNvSpPr>
          <p:nvPr>
            <p:ph type="dt" sz="half" idx="2"/>
          </p:nvPr>
        </p:nvSpPr>
        <p:spPr>
          <a:xfrm>
            <a:off x="7239000" y="6620256"/>
            <a:ext cx="4210050" cy="237744"/>
          </a:xfrm>
          <a:prstGeom prst="rect">
            <a:avLst/>
          </a:prstGeom>
        </p:spPr>
        <p:txBody>
          <a:bodyPr vert="horz" lIns="274320" tIns="45720" rIns="274320" bIns="45720" rtlCol="0" anchor="ctr"/>
          <a:lstStyle>
            <a:lvl1pPr algn="r">
              <a:defRPr sz="1100">
                <a:solidFill>
                  <a:schemeClr val="bg2"/>
                </a:solidFill>
              </a:defRPr>
            </a:lvl1pPr>
          </a:lstStyle>
          <a:p>
            <a:fld id="{B500840C-3FDE-481F-B156-79436851FC20}" type="datetime1">
              <a:rPr lang="en-US" smtClean="0"/>
              <a:t>12/8/2023</a:t>
            </a:fld>
            <a:endParaRPr lang="en-US" dirty="0"/>
          </a:p>
        </p:txBody>
      </p:sp>
      <p:sp>
        <p:nvSpPr>
          <p:cNvPr id="6" name="Slide Number Placeholder 7"/>
          <p:cNvSpPr>
            <a:spLocks noGrp="1"/>
          </p:cNvSpPr>
          <p:nvPr>
            <p:ph type="sldNum" sz="quarter" idx="4"/>
          </p:nvPr>
        </p:nvSpPr>
        <p:spPr>
          <a:xfrm>
            <a:off x="11551920" y="6608323"/>
            <a:ext cx="640080" cy="261610"/>
          </a:xfrm>
          <a:prstGeom prst="rect">
            <a:avLst/>
          </a:prstGeom>
        </p:spPr>
        <p:txBody>
          <a:bodyPr vert="horz" lIns="91440" tIns="45720" rIns="182880" bIns="45720" rtlCol="0" anchor="ctr">
            <a:spAutoFit/>
          </a:bodyP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71" r:id="rId8"/>
    <p:sldLayoutId id="2147483655" r:id="rId9"/>
    <p:sldLayoutId id="2147483656" r:id="rId10"/>
    <p:sldLayoutId id="2147483663" r:id="rId11"/>
    <p:sldLayoutId id="2147483657" r:id="rId12"/>
    <p:sldLayoutId id="2147483658" r:id="rId13"/>
    <p:sldLayoutId id="2147483659" r:id="rId14"/>
    <p:sldLayoutId id="2147483664" r:id="rId15"/>
    <p:sldLayoutId id="2147483667" r:id="rId16"/>
    <p:sldLayoutId id="2147483668" r:id="rId17"/>
    <p:sldLayoutId id="214748367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bg1"/>
          </a:solidFill>
          <a:latin typeface="Impact" panose="020B0806030902050204" pitchFamily="34" charset="0"/>
          <a:ea typeface="+mj-ea"/>
          <a:cs typeface="+mj-cs"/>
        </a:defRPr>
      </a:lvl1pPr>
    </p:titleStyle>
    <p:bodyStyle>
      <a:lvl1pPr marL="274320" indent="-228600" algn="l" defTabSz="914400" rtl="0" eaLnBrk="1" latinLnBrk="0" hangingPunct="1">
        <a:lnSpc>
          <a:spcPct val="100000"/>
        </a:lnSpc>
        <a:spcBef>
          <a:spcPts val="1200"/>
        </a:spcBef>
        <a:buClr>
          <a:schemeClr val="tx2"/>
        </a:buClr>
        <a:buSzPct val="100000"/>
        <a:buFont typeface="Arial" pitchFamily="34" charset="0"/>
        <a:buChar char="▪"/>
        <a:defRPr sz="2800" kern="1200">
          <a:solidFill>
            <a:schemeClr val="tx1"/>
          </a:solidFill>
          <a:latin typeface="+mn-lt"/>
          <a:ea typeface="+mn-ea"/>
          <a:cs typeface="+mn-cs"/>
        </a:defRPr>
      </a:lvl1pPr>
      <a:lvl2pPr marL="59436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2pPr>
      <a:lvl3pPr marL="91440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3pPr>
      <a:lvl4pPr marL="123444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4pPr>
      <a:lvl5pPr marL="155448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www.globalmethane.org/" TargetMode="External"/><Relationship Id="rId5" Type="http://schemas.openxmlformats.org/officeDocument/2006/relationships/image" Target="../media/image6.png"/><Relationship Id="rId4" Type="http://schemas.openxmlformats.org/officeDocument/2006/relationships/hyperlink" Target="https://globalmethane.org/events/index.aspx"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8.xml"/><Relationship Id="rId7" Type="http://schemas.openxmlformats.org/officeDocument/2006/relationships/hyperlink" Target="https://globalmethane.org/resources/details.aspx?resourceid=4996"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https://globalmethane.org/resources/details.aspx?resourceid=4925" TargetMode="External"/><Relationship Id="rId11" Type="http://schemas.openxmlformats.org/officeDocument/2006/relationships/image" Target="../media/image49.jpeg"/><Relationship Id="rId5" Type="http://schemas.openxmlformats.org/officeDocument/2006/relationships/hyperlink" Target="https://www.epa.gov/natural-gas-star-program/recommended-technologies-reduce-methane-emissions" TargetMode="External"/><Relationship Id="rId10" Type="http://schemas.openxmlformats.org/officeDocument/2006/relationships/image" Target="../media/image48.png"/><Relationship Id="rId4" Type="http://schemas.openxmlformats.org/officeDocument/2006/relationships/hyperlink" Target="https://www.globalmethane.org/methane-emissions-data.aspx" TargetMode="External"/><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hyperlink" Target="https://www.globalmethane.org/resources/details.aspx?resourceid=5176" TargetMode="External"/><Relationship Id="rId7" Type="http://schemas.openxmlformats.org/officeDocument/2006/relationships/image" Target="../media/image52.png"/><Relationship Id="rId2" Type="http://schemas.openxmlformats.org/officeDocument/2006/relationships/hyperlink" Target="https://www.epa.gov/agstar/biogas-toolkit" TargetMode="External"/><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5.png"/><Relationship Id="rId5" Type="http://schemas.openxmlformats.org/officeDocument/2006/relationships/image" Target="../media/image50.jpeg"/><Relationship Id="rId10" Type="http://schemas.openxmlformats.org/officeDocument/2006/relationships/image" Target="../media/image54.jpeg"/><Relationship Id="rId4" Type="http://schemas.openxmlformats.org/officeDocument/2006/relationships/hyperlink" Target="https://www.globalmethane.org/resources/details.aspx?resourceid=5182" TargetMode="External"/><Relationship Id="rId9" Type="http://schemas.openxmlformats.org/officeDocument/2006/relationships/hyperlink" Target="https://www.epa.gov/agstar/risk-analysis-and-technical-review-checklist-preparing-biogas-project-plan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notesSlide" Target="../notesSlides/notesSlide9.xml"/><Relationship Id="rId7" Type="http://schemas.openxmlformats.org/officeDocument/2006/relationships/image" Target="../media/image57.png"/><Relationship Id="rId12"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hyperlink" Target="https://unece.org/sustainable-energy" TargetMode="External"/><Relationship Id="rId10" Type="http://schemas.openxmlformats.org/officeDocument/2006/relationships/image" Target="../media/image60.svg"/><Relationship Id="rId4" Type="http://schemas.openxmlformats.org/officeDocument/2006/relationships/hyperlink" Target="https://www.globalmethane.org/2024forum" TargetMode="External"/><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ecprogram.org/uploads/Supporting-Reg.-Actions-to-Address-Climate-Change_WEB-ENG.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hyperlink" Target="http://www.globalmethane.org/" TargetMode="External"/><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hyperlink" Target="https://www.epa.gov/energy/greenhouse-gas-equivalencies-calculator" TargetMode="External"/><Relationship Id="rId3" Type="http://schemas.openxmlformats.org/officeDocument/2006/relationships/notesSlide" Target="../notesSlides/notesSlide5.xml"/><Relationship Id="rId21" Type="http://schemas.openxmlformats.org/officeDocument/2006/relationships/image" Target="../media/image37.svg"/><Relationship Id="rId7" Type="http://schemas.openxmlformats.org/officeDocument/2006/relationships/image" Target="../media/image24.svg"/><Relationship Id="rId12" Type="http://schemas.openxmlformats.org/officeDocument/2006/relationships/image" Target="../media/image29.png"/><Relationship Id="rId17" Type="http://schemas.openxmlformats.org/officeDocument/2006/relationships/image" Target="../media/image34.gif"/><Relationship Id="rId2" Type="http://schemas.openxmlformats.org/officeDocument/2006/relationships/slideLayout" Target="../slideLayouts/slideLayout7.xml"/><Relationship Id="rId16" Type="http://schemas.openxmlformats.org/officeDocument/2006/relationships/image" Target="../media/image33.png"/><Relationship Id="rId20" Type="http://schemas.openxmlformats.org/officeDocument/2006/relationships/image" Target="../media/image36.png"/><Relationship Id="rId1" Type="http://schemas.openxmlformats.org/officeDocument/2006/relationships/tags" Target="../tags/tag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5.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hyperlink" Target="http://www.globalmethane.org/" TargetMode="Externa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28FAA3-E63A-4F1B-8EA1-64ECAE5FD486}"/>
              </a:ext>
            </a:extLst>
          </p:cNvPr>
          <p:cNvSpPr>
            <a:spLocks noGrp="1"/>
          </p:cNvSpPr>
          <p:nvPr>
            <p:ph type="title"/>
          </p:nvPr>
        </p:nvSpPr>
        <p:spPr>
          <a:xfrm>
            <a:off x="0" y="3603811"/>
            <a:ext cx="12192000" cy="2958353"/>
          </a:xfrm>
        </p:spPr>
        <p:txBody>
          <a:bodyPr>
            <a:normAutofit fontScale="90000"/>
          </a:bodyPr>
          <a:lstStyle/>
          <a:p>
            <a:pPr algn="ctr"/>
            <a:br>
              <a:rPr lang="en-US" sz="3600" dirty="0">
                <a:latin typeface="Arial Rounded MT Bold" panose="020F0704030504030204" pitchFamily="34" charset="0"/>
              </a:rPr>
            </a:br>
            <a:r>
              <a:rPr lang="en-US" sz="3600" dirty="0">
                <a:latin typeface="Arial Rounded MT Bold" panose="020F0704030504030204" pitchFamily="34" charset="0"/>
              </a:rPr>
              <a:t>The Global Methane Initiative Policymaker Framework for Addressing Methane &amp; Other Resources </a:t>
            </a:r>
            <a:br>
              <a:rPr lang="en-US" sz="4000" dirty="0"/>
            </a:br>
            <a:br>
              <a:rPr lang="en-US" sz="4000" dirty="0"/>
            </a:br>
            <a:r>
              <a:rPr lang="en-US" sz="2700" dirty="0">
                <a:latin typeface="Arial" panose="020B0604020202020204" pitchFamily="34" charset="0"/>
                <a:cs typeface="Arial" panose="020B0604020202020204" pitchFamily="34" charset="0"/>
              </a:rPr>
              <a:t>Denise Mulholland</a:t>
            </a:r>
            <a:br>
              <a:rPr lang="en-US" sz="2400" dirty="0"/>
            </a:br>
            <a:r>
              <a:rPr lang="en-US" sz="2200" dirty="0">
                <a:latin typeface="Arial" panose="020B0604020202020204" pitchFamily="34" charset="0"/>
                <a:cs typeface="Arial" panose="020B0604020202020204" pitchFamily="34" charset="0"/>
              </a:rPr>
              <a:t>Lead, International Methane Team</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Director, Global Methane Initiative Secretariat</a:t>
            </a:r>
            <a:br>
              <a:rPr lang="en-US" sz="20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US Environmental Protection Agency </a:t>
            </a:r>
            <a:br>
              <a:rPr lang="en-US" sz="2000" dirty="0"/>
            </a:br>
            <a:r>
              <a:rPr lang="en-US" sz="2000" dirty="0">
                <a:latin typeface="Arial" panose="020B0604020202020204" pitchFamily="34" charset="0"/>
                <a:cs typeface="Arial" panose="020B0604020202020204" pitchFamily="34" charset="0"/>
              </a:rPr>
              <a:t>6 November 2023</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B236A724-1526-586C-53D7-5617E92E656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915" y="5665135"/>
            <a:ext cx="1439879" cy="771524"/>
          </a:xfrm>
          <a:prstGeom prst="rect">
            <a:avLst/>
          </a:prstGeom>
        </p:spPr>
      </p:pic>
      <p:pic>
        <p:nvPicPr>
          <p:cNvPr id="2" name="Picture 1" descr="Global Methane Initiative logo">
            <a:extLst>
              <a:ext uri="{FF2B5EF4-FFF2-40B4-BE49-F238E27FC236}">
                <a16:creationId xmlns:a16="http://schemas.microsoft.com/office/drawing/2014/main" id="{7AB22639-5ECD-C653-3315-CD4336890D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1996" y="2103436"/>
            <a:ext cx="2301921" cy="1325564"/>
          </a:xfrm>
          <a:prstGeom prst="rect">
            <a:avLst/>
          </a:prstGeom>
        </p:spPr>
      </p:pic>
    </p:spTree>
    <p:extLst>
      <p:ext uri="{BB962C8B-B14F-4D97-AF65-F5344CB8AC3E}">
        <p14:creationId xmlns:p14="http://schemas.microsoft.com/office/powerpoint/2010/main" val="3394382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BE3-7DEE-F41D-9F7B-6862FC4E967E}"/>
              </a:ext>
            </a:extLst>
          </p:cNvPr>
          <p:cNvSpPr>
            <a:spLocks noGrp="1"/>
          </p:cNvSpPr>
          <p:nvPr>
            <p:ph type="title"/>
          </p:nvPr>
        </p:nvSpPr>
        <p:spPr/>
        <p:txBody>
          <a:bodyPr/>
          <a:lstStyle/>
          <a:p>
            <a:r>
              <a:rPr lang="en-US" dirty="0">
                <a:latin typeface="Arial Rounded MT Bold" panose="020F0704030504030204" pitchFamily="34" charset="0"/>
              </a:rPr>
              <a:t>Step 3: Establish Baseline </a:t>
            </a:r>
          </a:p>
        </p:txBody>
      </p:sp>
      <p:pic>
        <p:nvPicPr>
          <p:cNvPr id="7" name="Picture 6" descr="A diagram of the framework to help countries accelerate progress toward their methane emission reduction goals, with the third step, Establish Baseline, highlighted. ">
            <a:extLst>
              <a:ext uri="{FF2B5EF4-FFF2-40B4-BE49-F238E27FC236}">
                <a16:creationId xmlns:a16="http://schemas.microsoft.com/office/drawing/2014/main" id="{C812BC8F-72DC-9C35-7637-6E4FC5DE0970}"/>
              </a:ext>
            </a:extLst>
          </p:cNvPr>
          <p:cNvPicPr>
            <a:picLocks noChangeAspect="1"/>
          </p:cNvPicPr>
          <p:nvPr/>
        </p:nvPicPr>
        <p:blipFill>
          <a:blip r:embed="rId2"/>
          <a:stretch>
            <a:fillRect/>
          </a:stretch>
        </p:blipFill>
        <p:spPr>
          <a:xfrm>
            <a:off x="164224" y="1326546"/>
            <a:ext cx="4189249" cy="3791992"/>
          </a:xfrm>
          <a:prstGeom prst="rect">
            <a:avLst/>
          </a:prstGeom>
        </p:spPr>
      </p:pic>
      <p:sp>
        <p:nvSpPr>
          <p:cNvPr id="5" name="Content Placeholder 2">
            <a:extLst>
              <a:ext uri="{FF2B5EF4-FFF2-40B4-BE49-F238E27FC236}">
                <a16:creationId xmlns:a16="http://schemas.microsoft.com/office/drawing/2014/main" id="{937AE2DE-EA32-7523-E349-81D4C5B43920}"/>
              </a:ext>
            </a:extLst>
          </p:cNvPr>
          <p:cNvSpPr txBox="1">
            <a:spLocks/>
          </p:cNvSpPr>
          <p:nvPr/>
        </p:nvSpPr>
        <p:spPr>
          <a:xfrm>
            <a:off x="4529959" y="1543050"/>
            <a:ext cx="7414391" cy="5139869"/>
          </a:xfrm>
          <a:prstGeom prst="rect">
            <a:avLst/>
          </a:prstGeom>
        </p:spPr>
        <p:txBody>
          <a:bodyPr vert="horz" wrap="square" lIns="91440" tIns="45720" rIns="91440" bIns="45720" rtlCol="0">
            <a:spAutoFit/>
          </a:bodyPr>
          <a:lstStyle>
            <a:lvl1pPr marL="274320" indent="-228600" algn="l" defTabSz="914400" rtl="0" eaLnBrk="1" latinLnBrk="0" hangingPunct="1">
              <a:lnSpc>
                <a:spcPct val="100000"/>
              </a:lnSpc>
              <a:spcBef>
                <a:spcPts val="1200"/>
              </a:spcBef>
              <a:buClr>
                <a:schemeClr val="tx2"/>
              </a:buClr>
              <a:buSzPct val="100000"/>
              <a:buFont typeface="Arial" pitchFamily="34" charset="0"/>
              <a:buChar char="▪"/>
              <a:defRPr sz="2800" kern="1200">
                <a:solidFill>
                  <a:schemeClr val="tx1"/>
                </a:solidFill>
                <a:latin typeface="+mn-lt"/>
                <a:ea typeface="+mn-ea"/>
                <a:cs typeface="+mn-cs"/>
              </a:defRPr>
            </a:lvl1pPr>
            <a:lvl2pPr marL="59436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2pPr>
            <a:lvl3pPr marL="91440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3pPr>
            <a:lvl4pPr marL="123444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4pPr>
            <a:lvl5pPr marL="155448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r>
              <a:rPr lang="en-US" sz="2000" b="1" dirty="0"/>
              <a:t>Action:</a:t>
            </a:r>
            <a:r>
              <a:rPr lang="en-US" sz="2000" dirty="0"/>
              <a:t> Estimate baseline emissions—that would occur business-as-usual, in the absence of any policy intervention—for key methane-emitting sectors. </a:t>
            </a:r>
          </a:p>
          <a:p>
            <a:r>
              <a:rPr lang="en-US" sz="2000" b="1" dirty="0"/>
              <a:t>Goal: </a:t>
            </a:r>
            <a:r>
              <a:rPr lang="en-US" sz="2000" dirty="0"/>
              <a:t>Understand what emissions would be in the absence of the emission reduction policy to compare against.</a:t>
            </a:r>
          </a:p>
          <a:p>
            <a:r>
              <a:rPr lang="en-US" sz="2000" b="1" dirty="0"/>
              <a:t>Specific Activities can include:</a:t>
            </a:r>
          </a:p>
          <a:p>
            <a:pPr lvl="1"/>
            <a:r>
              <a:rPr lang="en-US" sz="1800" dirty="0"/>
              <a:t>Review core concepts and components of baselines</a:t>
            </a:r>
          </a:p>
          <a:p>
            <a:pPr lvl="1"/>
            <a:r>
              <a:rPr lang="en-US" sz="1800" dirty="0"/>
              <a:t>Collect readily available methane emissions data and identify data gaps and limitations.</a:t>
            </a:r>
          </a:p>
          <a:p>
            <a:pPr lvl="1"/>
            <a:r>
              <a:rPr lang="en-US" sz="1800" dirty="0"/>
              <a:t>Calculate baseline emissions, factoring in current or future law, practices, and technologies that could affect projections</a:t>
            </a:r>
            <a:r>
              <a:rPr lang="en-US" sz="1400" dirty="0"/>
              <a:t>.</a:t>
            </a:r>
          </a:p>
          <a:p>
            <a:endParaRPr lang="en-US" sz="2000" dirty="0"/>
          </a:p>
        </p:txBody>
      </p:sp>
      <p:sp>
        <p:nvSpPr>
          <p:cNvPr id="4" name="Slide Number Placeholder 3">
            <a:extLst>
              <a:ext uri="{FF2B5EF4-FFF2-40B4-BE49-F238E27FC236}">
                <a16:creationId xmlns:a16="http://schemas.microsoft.com/office/drawing/2014/main" id="{095B24B5-9258-3F47-373C-DFD49E10B307}"/>
              </a:ext>
            </a:extLst>
          </p:cNvPr>
          <p:cNvSpPr>
            <a:spLocks noGrp="1"/>
          </p:cNvSpPr>
          <p:nvPr>
            <p:ph type="sldNum" sz="quarter" idx="12"/>
          </p:nvPr>
        </p:nvSpPr>
        <p:spPr/>
        <p:txBody>
          <a:bodyPr/>
          <a:lstStyle/>
          <a:p>
            <a:fld id="{CA8D9AD5-F248-4919-864A-CFD76CC027D6}" type="slidenum">
              <a:rPr lang="en-US" smtClean="0"/>
              <a:t>10</a:t>
            </a:fld>
            <a:endParaRPr lang="en-US" dirty="0"/>
          </a:p>
        </p:txBody>
      </p:sp>
    </p:spTree>
    <p:extLst>
      <p:ext uri="{BB962C8B-B14F-4D97-AF65-F5344CB8AC3E}">
        <p14:creationId xmlns:p14="http://schemas.microsoft.com/office/powerpoint/2010/main" val="59132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5AD7-6B15-FD13-2A41-3CCB1AC7170C}"/>
              </a:ext>
            </a:extLst>
          </p:cNvPr>
          <p:cNvSpPr>
            <a:spLocks noGrp="1"/>
          </p:cNvSpPr>
          <p:nvPr>
            <p:ph type="title"/>
          </p:nvPr>
        </p:nvSpPr>
        <p:spPr/>
        <p:txBody>
          <a:bodyPr/>
          <a:lstStyle/>
          <a:p>
            <a:r>
              <a:rPr lang="en-US" dirty="0">
                <a:latin typeface="Arial Rounded MT Bold" panose="020F0704030504030204" pitchFamily="34" charset="0"/>
              </a:rPr>
              <a:t>Step 4: Set Goals </a:t>
            </a:r>
          </a:p>
        </p:txBody>
      </p:sp>
      <p:pic>
        <p:nvPicPr>
          <p:cNvPr id="6" name="Picture 5" descr="A diagram of the framework to help countries accelerate progress toward their methane emission reduction goals, with the forth step, Set Goals, highlighted. ">
            <a:extLst>
              <a:ext uri="{FF2B5EF4-FFF2-40B4-BE49-F238E27FC236}">
                <a16:creationId xmlns:a16="http://schemas.microsoft.com/office/drawing/2014/main" id="{C22E7EA1-B1F8-FCF2-00F4-B09C362CEBFE}"/>
              </a:ext>
            </a:extLst>
          </p:cNvPr>
          <p:cNvPicPr>
            <a:picLocks noChangeAspect="1"/>
          </p:cNvPicPr>
          <p:nvPr/>
        </p:nvPicPr>
        <p:blipFill>
          <a:blip r:embed="rId2"/>
          <a:stretch>
            <a:fillRect/>
          </a:stretch>
        </p:blipFill>
        <p:spPr>
          <a:xfrm>
            <a:off x="163567" y="1492828"/>
            <a:ext cx="4497971" cy="4060400"/>
          </a:xfrm>
          <a:prstGeom prst="rect">
            <a:avLst/>
          </a:prstGeom>
        </p:spPr>
      </p:pic>
      <p:sp>
        <p:nvSpPr>
          <p:cNvPr id="5" name="Content Placeholder 2">
            <a:extLst>
              <a:ext uri="{FF2B5EF4-FFF2-40B4-BE49-F238E27FC236}">
                <a16:creationId xmlns:a16="http://schemas.microsoft.com/office/drawing/2014/main" id="{E8D75E37-2F5F-5A2B-22DD-B18F97BBBABD}"/>
              </a:ext>
            </a:extLst>
          </p:cNvPr>
          <p:cNvSpPr txBox="1">
            <a:spLocks/>
          </p:cNvSpPr>
          <p:nvPr/>
        </p:nvSpPr>
        <p:spPr>
          <a:xfrm>
            <a:off x="4582509" y="1304772"/>
            <a:ext cx="7340819" cy="4924425"/>
          </a:xfrm>
          <a:prstGeom prst="rect">
            <a:avLst/>
          </a:prstGeom>
        </p:spPr>
        <p:txBody>
          <a:bodyPr vert="horz" wrap="square" lIns="91440" tIns="45720" rIns="91440" bIns="45720" rtlCol="0">
            <a:spAutoFit/>
          </a:bodyPr>
          <a:lstStyle>
            <a:lvl1pPr marL="274320" indent="-228600" algn="l" defTabSz="914400" rtl="0" eaLnBrk="1" latinLnBrk="0" hangingPunct="1">
              <a:lnSpc>
                <a:spcPct val="100000"/>
              </a:lnSpc>
              <a:spcBef>
                <a:spcPts val="1200"/>
              </a:spcBef>
              <a:buClr>
                <a:schemeClr val="tx2"/>
              </a:buClr>
              <a:buSzPct val="100000"/>
              <a:buFont typeface="Arial" pitchFamily="34" charset="0"/>
              <a:buChar char="▪"/>
              <a:defRPr sz="2800" kern="1200">
                <a:solidFill>
                  <a:schemeClr val="tx1"/>
                </a:solidFill>
                <a:latin typeface="+mn-lt"/>
                <a:ea typeface="+mn-ea"/>
                <a:cs typeface="+mn-cs"/>
              </a:defRPr>
            </a:lvl1pPr>
            <a:lvl2pPr marL="59436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2pPr>
            <a:lvl3pPr marL="91440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3pPr>
            <a:lvl4pPr marL="123444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4pPr>
            <a:lvl5pPr marL="155448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r>
              <a:rPr lang="en-US" sz="2000" b="1" dirty="0"/>
              <a:t>Action:</a:t>
            </a:r>
            <a:r>
              <a:rPr lang="en-US" sz="2000" dirty="0"/>
              <a:t> Establish goals related to limiting methane</a:t>
            </a:r>
          </a:p>
          <a:p>
            <a:pPr lvl="1"/>
            <a:r>
              <a:rPr lang="en-US" sz="1800" dirty="0"/>
              <a:t>e.g. from specific source sector, to a specified annual amount by a specified date. </a:t>
            </a:r>
          </a:p>
          <a:p>
            <a:r>
              <a:rPr lang="en-US" sz="2000" b="1" dirty="0"/>
              <a:t>Goal: </a:t>
            </a:r>
            <a:r>
              <a:rPr lang="en-US" sz="2000" dirty="0"/>
              <a:t>Ensure goals are realistic with a clearly defined goal boundary, goal type, and timeframe for achievement.</a:t>
            </a:r>
          </a:p>
          <a:p>
            <a:r>
              <a:rPr lang="en-US" sz="2000" b="1" dirty="0"/>
              <a:t>Specific activities can include:</a:t>
            </a:r>
          </a:p>
          <a:p>
            <a:pPr lvl="1"/>
            <a:r>
              <a:rPr lang="en-US" sz="1800" dirty="0"/>
              <a:t>Consider priorities and previous goals</a:t>
            </a:r>
          </a:p>
          <a:p>
            <a:pPr lvl="1"/>
            <a:r>
              <a:rPr lang="en-US" sz="1800" dirty="0"/>
              <a:t>Consider the technical feasibility and quantify emission-reduction potential</a:t>
            </a:r>
          </a:p>
          <a:p>
            <a:pPr lvl="1"/>
            <a:r>
              <a:rPr lang="en-US" sz="1800" dirty="0"/>
              <a:t>Set the parameters of the goal (e.g. geography, sector, format, time frame)</a:t>
            </a:r>
          </a:p>
          <a:p>
            <a:pPr lvl="1"/>
            <a:r>
              <a:rPr lang="en-US" sz="1800" dirty="0"/>
              <a:t>Communicate with stakeholders and document</a:t>
            </a:r>
          </a:p>
        </p:txBody>
      </p:sp>
      <p:sp>
        <p:nvSpPr>
          <p:cNvPr id="4" name="Slide Number Placeholder 3">
            <a:extLst>
              <a:ext uri="{FF2B5EF4-FFF2-40B4-BE49-F238E27FC236}">
                <a16:creationId xmlns:a16="http://schemas.microsoft.com/office/drawing/2014/main" id="{D56DA565-280F-E337-7C10-4D70BD67A3FD}"/>
              </a:ext>
            </a:extLst>
          </p:cNvPr>
          <p:cNvSpPr>
            <a:spLocks noGrp="1"/>
          </p:cNvSpPr>
          <p:nvPr>
            <p:ph type="sldNum" sz="quarter" idx="12"/>
          </p:nvPr>
        </p:nvSpPr>
        <p:spPr/>
        <p:txBody>
          <a:bodyPr/>
          <a:lstStyle/>
          <a:p>
            <a:fld id="{CA8D9AD5-F248-4919-864A-CFD76CC027D6}" type="slidenum">
              <a:rPr lang="en-US" smtClean="0"/>
              <a:t>11</a:t>
            </a:fld>
            <a:endParaRPr lang="en-US" dirty="0"/>
          </a:p>
        </p:txBody>
      </p:sp>
    </p:spTree>
    <p:extLst>
      <p:ext uri="{BB962C8B-B14F-4D97-AF65-F5344CB8AC3E}">
        <p14:creationId xmlns:p14="http://schemas.microsoft.com/office/powerpoint/2010/main" val="238900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5AD7-6B15-FD13-2A41-3CCB1AC7170C}"/>
              </a:ext>
            </a:extLst>
          </p:cNvPr>
          <p:cNvSpPr>
            <a:spLocks noGrp="1"/>
          </p:cNvSpPr>
          <p:nvPr>
            <p:ph type="title"/>
          </p:nvPr>
        </p:nvSpPr>
        <p:spPr/>
        <p:txBody>
          <a:bodyPr/>
          <a:lstStyle/>
          <a:p>
            <a:r>
              <a:rPr lang="en-US" dirty="0">
                <a:latin typeface="Arial Rounded MT Bold" panose="020F0704030504030204" pitchFamily="34" charset="0"/>
              </a:rPr>
              <a:t>Step 5:  Develop Policies and Programs</a:t>
            </a:r>
          </a:p>
        </p:txBody>
      </p:sp>
      <p:pic>
        <p:nvPicPr>
          <p:cNvPr id="9" name="Picture 8" descr="A diagram of the framework to help countries accelerate progress toward their methane emission reduction goals, with the fifth step, Develop Policies and Programs, highlighted. ">
            <a:extLst>
              <a:ext uri="{FF2B5EF4-FFF2-40B4-BE49-F238E27FC236}">
                <a16:creationId xmlns:a16="http://schemas.microsoft.com/office/drawing/2014/main" id="{430446EE-94C8-CCDE-E296-86BE1CAE7124}"/>
              </a:ext>
            </a:extLst>
          </p:cNvPr>
          <p:cNvPicPr>
            <a:picLocks noChangeAspect="1"/>
          </p:cNvPicPr>
          <p:nvPr/>
        </p:nvPicPr>
        <p:blipFill>
          <a:blip r:embed="rId2"/>
          <a:stretch>
            <a:fillRect/>
          </a:stretch>
        </p:blipFill>
        <p:spPr>
          <a:xfrm>
            <a:off x="237141" y="1361519"/>
            <a:ext cx="4828845" cy="4381601"/>
          </a:xfrm>
          <a:prstGeom prst="rect">
            <a:avLst/>
          </a:prstGeom>
        </p:spPr>
      </p:pic>
      <p:sp>
        <p:nvSpPr>
          <p:cNvPr id="5" name="Content Placeholder 2">
            <a:extLst>
              <a:ext uri="{FF2B5EF4-FFF2-40B4-BE49-F238E27FC236}">
                <a16:creationId xmlns:a16="http://schemas.microsoft.com/office/drawing/2014/main" id="{B9134102-4D1C-0A4F-CA05-589640BC7672}"/>
              </a:ext>
            </a:extLst>
          </p:cNvPr>
          <p:cNvSpPr txBox="1">
            <a:spLocks/>
          </p:cNvSpPr>
          <p:nvPr/>
        </p:nvSpPr>
        <p:spPr>
          <a:xfrm>
            <a:off x="5065986" y="1233424"/>
            <a:ext cx="6888873" cy="5447645"/>
          </a:xfrm>
          <a:prstGeom prst="rect">
            <a:avLst/>
          </a:prstGeom>
        </p:spPr>
        <p:txBody>
          <a:bodyPr vert="horz" wrap="square" lIns="91440" tIns="45720" rIns="91440" bIns="45720" rtlCol="0">
            <a:spAutoFit/>
          </a:bodyPr>
          <a:lstStyle>
            <a:lvl1pPr marL="274320" indent="-228600" algn="l" defTabSz="914400" rtl="0" eaLnBrk="1" latinLnBrk="0" hangingPunct="1">
              <a:lnSpc>
                <a:spcPct val="100000"/>
              </a:lnSpc>
              <a:spcBef>
                <a:spcPts val="1200"/>
              </a:spcBef>
              <a:buClr>
                <a:schemeClr val="tx2"/>
              </a:buClr>
              <a:buSzPct val="100000"/>
              <a:buFont typeface="Arial" pitchFamily="34" charset="0"/>
              <a:buChar char="▪"/>
              <a:defRPr sz="2800" kern="1200">
                <a:solidFill>
                  <a:schemeClr val="tx1"/>
                </a:solidFill>
                <a:latin typeface="+mn-lt"/>
                <a:ea typeface="+mn-ea"/>
                <a:cs typeface="+mn-cs"/>
              </a:defRPr>
            </a:lvl1pPr>
            <a:lvl2pPr marL="59436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2pPr>
            <a:lvl3pPr marL="91440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3pPr>
            <a:lvl4pPr marL="123444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4pPr>
            <a:lvl5pPr marL="155448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r>
              <a:rPr lang="en-US" sz="2000" b="1" dirty="0"/>
              <a:t>Action: </a:t>
            </a:r>
            <a:r>
              <a:rPr lang="en-US" sz="2000" dirty="0"/>
              <a:t>Identify, analyze, select, and further develop/design the sector- and source-specific strategies </a:t>
            </a:r>
          </a:p>
          <a:p>
            <a:pPr lvl="1"/>
            <a:r>
              <a:rPr lang="en-US" sz="1800" dirty="0"/>
              <a:t>(e.g. regulatory, voluntary, and incentive-based policies, programs or approaches). </a:t>
            </a:r>
          </a:p>
          <a:p>
            <a:pPr lvl="1"/>
            <a:r>
              <a:rPr lang="en-US" sz="1800" dirty="0"/>
              <a:t>It may be useful to examine other countries’ strategies and tailor them to meet your own circumstances</a:t>
            </a:r>
            <a:r>
              <a:rPr lang="en-US" sz="1400" dirty="0"/>
              <a:t>.</a:t>
            </a:r>
          </a:p>
          <a:p>
            <a:r>
              <a:rPr lang="en-US" sz="2000" b="1" dirty="0"/>
              <a:t>Goal: </a:t>
            </a:r>
            <a:r>
              <a:rPr lang="en-US" sz="2000" dirty="0"/>
              <a:t>Design and select strategies most tailored to your priorities and circumstances</a:t>
            </a:r>
          </a:p>
          <a:p>
            <a:r>
              <a:rPr lang="en-US" sz="2000" b="1" dirty="0"/>
              <a:t>Specific Activities </a:t>
            </a:r>
            <a:r>
              <a:rPr lang="en-US" sz="2000" dirty="0"/>
              <a:t>can include:</a:t>
            </a:r>
          </a:p>
          <a:p>
            <a:pPr lvl="1"/>
            <a:r>
              <a:rPr lang="en-US" sz="1800" dirty="0"/>
              <a:t>Identify potential strategies </a:t>
            </a:r>
          </a:p>
          <a:p>
            <a:pPr lvl="1"/>
            <a:r>
              <a:rPr lang="en-US" sz="1800" dirty="0"/>
              <a:t>Quantify reduction potential</a:t>
            </a:r>
          </a:p>
          <a:p>
            <a:pPr lvl="1"/>
            <a:r>
              <a:rPr lang="en-US" sz="1800" dirty="0"/>
              <a:t>Estimate costs AND benefits</a:t>
            </a:r>
          </a:p>
          <a:p>
            <a:pPr lvl="1"/>
            <a:r>
              <a:rPr lang="en-US" sz="1800" dirty="0"/>
              <a:t>Develop and apply criteria, including feasibility</a:t>
            </a:r>
            <a:endParaRPr lang="en-US" sz="2000" dirty="0"/>
          </a:p>
        </p:txBody>
      </p:sp>
      <p:sp>
        <p:nvSpPr>
          <p:cNvPr id="4" name="Slide Number Placeholder 3">
            <a:extLst>
              <a:ext uri="{FF2B5EF4-FFF2-40B4-BE49-F238E27FC236}">
                <a16:creationId xmlns:a16="http://schemas.microsoft.com/office/drawing/2014/main" id="{D56DA565-280F-E337-7C10-4D70BD67A3FD}"/>
              </a:ext>
            </a:extLst>
          </p:cNvPr>
          <p:cNvSpPr>
            <a:spLocks noGrp="1"/>
          </p:cNvSpPr>
          <p:nvPr>
            <p:ph type="sldNum" sz="quarter" idx="12"/>
          </p:nvPr>
        </p:nvSpPr>
        <p:spPr/>
        <p:txBody>
          <a:bodyPr/>
          <a:lstStyle/>
          <a:p>
            <a:fld id="{CA8D9AD5-F248-4919-864A-CFD76CC027D6}" type="slidenum">
              <a:rPr lang="en-US" smtClean="0"/>
              <a:t>12</a:t>
            </a:fld>
            <a:endParaRPr lang="en-US" dirty="0"/>
          </a:p>
        </p:txBody>
      </p:sp>
    </p:spTree>
    <p:extLst>
      <p:ext uri="{BB962C8B-B14F-4D97-AF65-F5344CB8AC3E}">
        <p14:creationId xmlns:p14="http://schemas.microsoft.com/office/powerpoint/2010/main" val="206943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5AD7-6B15-FD13-2A41-3CCB1AC7170C}"/>
              </a:ext>
            </a:extLst>
          </p:cNvPr>
          <p:cNvSpPr>
            <a:spLocks noGrp="1"/>
          </p:cNvSpPr>
          <p:nvPr>
            <p:ph type="title"/>
          </p:nvPr>
        </p:nvSpPr>
        <p:spPr/>
        <p:txBody>
          <a:bodyPr/>
          <a:lstStyle/>
          <a:p>
            <a:r>
              <a:rPr lang="en-US" dirty="0">
                <a:latin typeface="Arial Rounded MT Bold" panose="020F0704030504030204" pitchFamily="34" charset="0"/>
              </a:rPr>
              <a:t>Step 6:  Implement Policies and Programs</a:t>
            </a:r>
          </a:p>
        </p:txBody>
      </p:sp>
      <p:pic>
        <p:nvPicPr>
          <p:cNvPr id="7" name="Picture 6" descr="A diagram of the framework to help countries accelerate progress toward their methane emission reduction goals, with the sixth step, Implement Policies and Programs, highlighted. ">
            <a:extLst>
              <a:ext uri="{FF2B5EF4-FFF2-40B4-BE49-F238E27FC236}">
                <a16:creationId xmlns:a16="http://schemas.microsoft.com/office/drawing/2014/main" id="{572D5CD0-AD11-4F9D-C9E5-B2D1FBA6E73C}"/>
              </a:ext>
            </a:extLst>
          </p:cNvPr>
          <p:cNvPicPr>
            <a:picLocks noChangeAspect="1"/>
          </p:cNvPicPr>
          <p:nvPr/>
        </p:nvPicPr>
        <p:blipFill>
          <a:blip r:embed="rId2"/>
          <a:stretch>
            <a:fillRect/>
          </a:stretch>
        </p:blipFill>
        <p:spPr>
          <a:xfrm>
            <a:off x="-50422" y="1420376"/>
            <a:ext cx="4759058" cy="4232524"/>
          </a:xfrm>
          <a:prstGeom prst="rect">
            <a:avLst/>
          </a:prstGeom>
        </p:spPr>
      </p:pic>
      <p:sp>
        <p:nvSpPr>
          <p:cNvPr id="5" name="Content Placeholder 2">
            <a:extLst>
              <a:ext uri="{FF2B5EF4-FFF2-40B4-BE49-F238E27FC236}">
                <a16:creationId xmlns:a16="http://schemas.microsoft.com/office/drawing/2014/main" id="{3FADF43C-D93D-A192-7EA8-ADAA07AC9A27}"/>
              </a:ext>
            </a:extLst>
          </p:cNvPr>
          <p:cNvSpPr txBox="1">
            <a:spLocks/>
          </p:cNvSpPr>
          <p:nvPr/>
        </p:nvSpPr>
        <p:spPr>
          <a:xfrm>
            <a:off x="4572000" y="1420375"/>
            <a:ext cx="7299960" cy="5109091"/>
          </a:xfrm>
          <a:prstGeom prst="rect">
            <a:avLst/>
          </a:prstGeom>
        </p:spPr>
        <p:txBody>
          <a:bodyPr vert="horz" wrap="square" lIns="91440" tIns="45720" rIns="91440" bIns="45720" rtlCol="0">
            <a:spAutoFit/>
          </a:bodyPr>
          <a:lstStyle>
            <a:lvl1pPr marL="274320" indent="-228600" algn="l" defTabSz="914400" rtl="0" eaLnBrk="1" latinLnBrk="0" hangingPunct="1">
              <a:lnSpc>
                <a:spcPct val="100000"/>
              </a:lnSpc>
              <a:spcBef>
                <a:spcPts val="1200"/>
              </a:spcBef>
              <a:buClr>
                <a:schemeClr val="tx2"/>
              </a:buClr>
              <a:buSzPct val="100000"/>
              <a:buFont typeface="Arial" pitchFamily="34" charset="0"/>
              <a:buChar char="▪"/>
              <a:defRPr sz="2800" kern="1200">
                <a:solidFill>
                  <a:schemeClr val="tx1"/>
                </a:solidFill>
                <a:latin typeface="+mn-lt"/>
                <a:ea typeface="+mn-ea"/>
                <a:cs typeface="+mn-cs"/>
              </a:defRPr>
            </a:lvl1pPr>
            <a:lvl2pPr marL="59436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2pPr>
            <a:lvl3pPr marL="91440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3pPr>
            <a:lvl4pPr marL="123444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4pPr>
            <a:lvl5pPr marL="155448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r>
              <a:rPr lang="en-US" sz="2000" b="1" dirty="0"/>
              <a:t>Action: </a:t>
            </a:r>
            <a:r>
              <a:rPr lang="en-US" sz="2000" dirty="0"/>
              <a:t>Implement policies and programs, often in coordination or consultation with agriculture, municipal solid waste, wastewater, oil and gas, or coal mine sector government agencies and key stakeholders. </a:t>
            </a:r>
          </a:p>
          <a:p>
            <a:r>
              <a:rPr lang="en-US" sz="2000" b="1" dirty="0"/>
              <a:t>Goal:</a:t>
            </a:r>
          </a:p>
          <a:p>
            <a:r>
              <a:rPr lang="en-US" sz="2000" b="1" dirty="0"/>
              <a:t>Specific Activities</a:t>
            </a:r>
          </a:p>
          <a:p>
            <a:pPr lvl="1"/>
            <a:r>
              <a:rPr lang="en-US" sz="1800" dirty="0"/>
              <a:t>Prepare a detailed implementation plan, that identifies the lead ministry or organization responsible</a:t>
            </a:r>
          </a:p>
          <a:p>
            <a:pPr lvl="2"/>
            <a:r>
              <a:rPr lang="en-US" sz="1800" dirty="0"/>
              <a:t>Establish agreements and frameworks as necessary</a:t>
            </a:r>
          </a:p>
          <a:p>
            <a:pPr lvl="2"/>
            <a:r>
              <a:rPr lang="en-US" sz="1800" dirty="0"/>
              <a:t>Explore/identify financing sources, as appropriate</a:t>
            </a:r>
          </a:p>
          <a:p>
            <a:pPr lvl="1"/>
            <a:r>
              <a:rPr lang="en-US" sz="1800" dirty="0"/>
              <a:t>Identify capacity building needs and plan to address</a:t>
            </a:r>
          </a:p>
          <a:p>
            <a:pPr lvl="1"/>
            <a:r>
              <a:rPr lang="en-US" sz="1800" dirty="0"/>
              <a:t>Engage stakeholders</a:t>
            </a:r>
          </a:p>
          <a:p>
            <a:pPr lvl="1"/>
            <a:r>
              <a:rPr lang="en-US" sz="1800" dirty="0"/>
              <a:t>Track progress</a:t>
            </a:r>
          </a:p>
        </p:txBody>
      </p:sp>
      <p:sp>
        <p:nvSpPr>
          <p:cNvPr id="4" name="Slide Number Placeholder 3">
            <a:extLst>
              <a:ext uri="{FF2B5EF4-FFF2-40B4-BE49-F238E27FC236}">
                <a16:creationId xmlns:a16="http://schemas.microsoft.com/office/drawing/2014/main" id="{D56DA565-280F-E337-7C10-4D70BD67A3FD}"/>
              </a:ext>
            </a:extLst>
          </p:cNvPr>
          <p:cNvSpPr>
            <a:spLocks noGrp="1"/>
          </p:cNvSpPr>
          <p:nvPr>
            <p:ph type="sldNum" sz="quarter" idx="12"/>
          </p:nvPr>
        </p:nvSpPr>
        <p:spPr/>
        <p:txBody>
          <a:bodyPr/>
          <a:lstStyle/>
          <a:p>
            <a:fld id="{CA8D9AD5-F248-4919-864A-CFD76CC027D6}" type="slidenum">
              <a:rPr lang="en-US" smtClean="0"/>
              <a:t>13</a:t>
            </a:fld>
            <a:endParaRPr lang="en-US" dirty="0"/>
          </a:p>
        </p:txBody>
      </p:sp>
    </p:spTree>
    <p:extLst>
      <p:ext uri="{BB962C8B-B14F-4D97-AF65-F5344CB8AC3E}">
        <p14:creationId xmlns:p14="http://schemas.microsoft.com/office/powerpoint/2010/main" val="926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5AD7-6B15-FD13-2A41-3CCB1AC7170C}"/>
              </a:ext>
            </a:extLst>
          </p:cNvPr>
          <p:cNvSpPr>
            <a:spLocks noGrp="1"/>
          </p:cNvSpPr>
          <p:nvPr>
            <p:ph type="title"/>
          </p:nvPr>
        </p:nvSpPr>
        <p:spPr/>
        <p:txBody>
          <a:bodyPr/>
          <a:lstStyle/>
          <a:p>
            <a:r>
              <a:rPr lang="en-US" dirty="0">
                <a:latin typeface="Arial Rounded MT Bold" panose="020F0704030504030204" pitchFamily="34" charset="0"/>
              </a:rPr>
              <a:t>Step 7: Evaluate, Report and Adapt </a:t>
            </a:r>
          </a:p>
        </p:txBody>
      </p:sp>
      <p:pic>
        <p:nvPicPr>
          <p:cNvPr id="7" name="Picture 6" descr="A diagram of the framework to help countries accelerate progress toward their methane emission reduction goals, with the seventh step, Evaluate, Report, and Adapt, highlighted. ">
            <a:extLst>
              <a:ext uri="{FF2B5EF4-FFF2-40B4-BE49-F238E27FC236}">
                <a16:creationId xmlns:a16="http://schemas.microsoft.com/office/drawing/2014/main" id="{1AD6748D-BDCA-B9D0-2351-4734F7C3032A}"/>
              </a:ext>
            </a:extLst>
          </p:cNvPr>
          <p:cNvPicPr>
            <a:picLocks noChangeAspect="1"/>
          </p:cNvPicPr>
          <p:nvPr/>
        </p:nvPicPr>
        <p:blipFill>
          <a:blip r:embed="rId2"/>
          <a:stretch>
            <a:fillRect/>
          </a:stretch>
        </p:blipFill>
        <p:spPr>
          <a:xfrm>
            <a:off x="223345" y="1500087"/>
            <a:ext cx="4979276" cy="4566749"/>
          </a:xfrm>
          <a:prstGeom prst="rect">
            <a:avLst/>
          </a:prstGeom>
        </p:spPr>
      </p:pic>
      <p:sp>
        <p:nvSpPr>
          <p:cNvPr id="5" name="Content Placeholder 2">
            <a:extLst>
              <a:ext uri="{FF2B5EF4-FFF2-40B4-BE49-F238E27FC236}">
                <a16:creationId xmlns:a16="http://schemas.microsoft.com/office/drawing/2014/main" id="{23834DB9-4D70-52E2-D70A-DFC8EB1A4845}"/>
              </a:ext>
            </a:extLst>
          </p:cNvPr>
          <p:cNvSpPr txBox="1">
            <a:spLocks/>
          </p:cNvSpPr>
          <p:nvPr/>
        </p:nvSpPr>
        <p:spPr>
          <a:xfrm>
            <a:off x="5570482" y="1543050"/>
            <a:ext cx="6373867" cy="5262979"/>
          </a:xfrm>
          <a:prstGeom prst="rect">
            <a:avLst/>
          </a:prstGeom>
        </p:spPr>
        <p:txBody>
          <a:bodyPr vert="horz" wrap="square" lIns="91440" tIns="45720" rIns="91440" bIns="45720" rtlCol="0">
            <a:spAutoFit/>
          </a:bodyPr>
          <a:lstStyle>
            <a:lvl1pPr marL="274320" indent="-228600" algn="l" defTabSz="914400" rtl="0" eaLnBrk="1" latinLnBrk="0" hangingPunct="1">
              <a:lnSpc>
                <a:spcPct val="100000"/>
              </a:lnSpc>
              <a:spcBef>
                <a:spcPts val="1200"/>
              </a:spcBef>
              <a:buClr>
                <a:schemeClr val="tx2"/>
              </a:buClr>
              <a:buSzPct val="100000"/>
              <a:buFont typeface="Arial" pitchFamily="34" charset="0"/>
              <a:buChar char="▪"/>
              <a:defRPr sz="2800" kern="1200">
                <a:solidFill>
                  <a:schemeClr val="tx1"/>
                </a:solidFill>
                <a:latin typeface="+mn-lt"/>
                <a:ea typeface="+mn-ea"/>
                <a:cs typeface="+mn-cs"/>
              </a:defRPr>
            </a:lvl1pPr>
            <a:lvl2pPr marL="59436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2pPr>
            <a:lvl3pPr marL="91440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3pPr>
            <a:lvl4pPr marL="123444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4pPr>
            <a:lvl5pPr marL="155448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r>
              <a:rPr lang="en-US" sz="2000" b="1" dirty="0"/>
              <a:t>Action:</a:t>
            </a:r>
            <a:r>
              <a:rPr lang="en-US" sz="2000" dirty="0"/>
              <a:t> Measure, report and verify progress on emissions reductions and identify any need to modify policies </a:t>
            </a:r>
          </a:p>
          <a:p>
            <a:r>
              <a:rPr lang="en-US" sz="2000" b="1" dirty="0"/>
              <a:t>Goal: </a:t>
            </a:r>
            <a:r>
              <a:rPr lang="en-US" sz="2000" dirty="0"/>
              <a:t>Track progress toward goals and identify areas for improvement</a:t>
            </a:r>
          </a:p>
          <a:p>
            <a:r>
              <a:rPr lang="en-US" sz="2000" b="1" dirty="0"/>
              <a:t>Specific activities</a:t>
            </a:r>
            <a:r>
              <a:rPr lang="en-US" sz="2000" dirty="0"/>
              <a:t> can include:</a:t>
            </a:r>
          </a:p>
          <a:p>
            <a:pPr lvl="1"/>
            <a:r>
              <a:rPr lang="en-US" sz="1800" dirty="0"/>
              <a:t>Determine status of policy implementation</a:t>
            </a:r>
          </a:p>
          <a:p>
            <a:pPr lvl="1"/>
            <a:r>
              <a:rPr lang="en-US" sz="1800" dirty="0"/>
              <a:t>Calculate and verify emissions reductions</a:t>
            </a:r>
          </a:p>
          <a:p>
            <a:pPr lvl="1"/>
            <a:r>
              <a:rPr lang="en-US" sz="1800" dirty="0"/>
              <a:t>Gather input from key stakeholders</a:t>
            </a:r>
          </a:p>
          <a:p>
            <a:pPr lvl="1"/>
            <a:r>
              <a:rPr lang="en-US" sz="1800" dirty="0"/>
              <a:t>Identify adjustments to policies and program(s) needed</a:t>
            </a:r>
          </a:p>
          <a:p>
            <a:pPr lvl="1"/>
            <a:r>
              <a:rPr lang="en-US" sz="1800" dirty="0"/>
              <a:t>Report progress toward goals</a:t>
            </a:r>
          </a:p>
          <a:p>
            <a:endParaRPr lang="en-US" dirty="0"/>
          </a:p>
        </p:txBody>
      </p:sp>
      <p:sp>
        <p:nvSpPr>
          <p:cNvPr id="4" name="Slide Number Placeholder 3">
            <a:extLst>
              <a:ext uri="{FF2B5EF4-FFF2-40B4-BE49-F238E27FC236}">
                <a16:creationId xmlns:a16="http://schemas.microsoft.com/office/drawing/2014/main" id="{D56DA565-280F-E337-7C10-4D70BD67A3FD}"/>
              </a:ext>
            </a:extLst>
          </p:cNvPr>
          <p:cNvSpPr>
            <a:spLocks noGrp="1"/>
          </p:cNvSpPr>
          <p:nvPr>
            <p:ph type="sldNum" sz="quarter" idx="12"/>
          </p:nvPr>
        </p:nvSpPr>
        <p:spPr/>
        <p:txBody>
          <a:bodyPr/>
          <a:lstStyle/>
          <a:p>
            <a:fld id="{CA8D9AD5-F248-4919-864A-CFD76CC027D6}" type="slidenum">
              <a:rPr lang="en-US" smtClean="0"/>
              <a:t>14</a:t>
            </a:fld>
            <a:endParaRPr lang="en-US" dirty="0"/>
          </a:p>
        </p:txBody>
      </p:sp>
    </p:spTree>
    <p:extLst>
      <p:ext uri="{BB962C8B-B14F-4D97-AF65-F5344CB8AC3E}">
        <p14:creationId xmlns:p14="http://schemas.microsoft.com/office/powerpoint/2010/main" val="3319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3B28-292C-4648-B241-C08587B0E4B9}"/>
              </a:ext>
            </a:extLst>
          </p:cNvPr>
          <p:cNvSpPr>
            <a:spLocks noGrp="1"/>
          </p:cNvSpPr>
          <p:nvPr>
            <p:ph type="title"/>
          </p:nvPr>
        </p:nvSpPr>
        <p:spPr>
          <a:xfrm>
            <a:off x="1" y="0"/>
            <a:ext cx="9616965" cy="1325563"/>
          </a:xfrm>
        </p:spPr>
        <p:txBody>
          <a:bodyPr>
            <a:normAutofit/>
          </a:bodyPr>
          <a:lstStyle/>
          <a:p>
            <a:r>
              <a:rPr lang="en-US" sz="4000" dirty="0">
                <a:latin typeface="Arial Rounded MT Bold" panose="020F0704030504030204" pitchFamily="34" charset="0"/>
              </a:rPr>
              <a:t>GMI Actions and Resources to Support Methane Reductions</a:t>
            </a:r>
          </a:p>
        </p:txBody>
      </p:sp>
      <p:graphicFrame>
        <p:nvGraphicFramePr>
          <p:cNvPr id="7" name="Table 6">
            <a:extLst>
              <a:ext uri="{FF2B5EF4-FFF2-40B4-BE49-F238E27FC236}">
                <a16:creationId xmlns:a16="http://schemas.microsoft.com/office/drawing/2014/main" id="{8EA7A9AB-1545-4853-B122-295884713A8E}"/>
              </a:ext>
            </a:extLst>
          </p:cNvPr>
          <p:cNvGraphicFramePr>
            <a:graphicFrameLocks noGrp="1"/>
          </p:cNvGraphicFramePr>
          <p:nvPr>
            <p:extLst>
              <p:ext uri="{D42A27DB-BD31-4B8C-83A1-F6EECF244321}">
                <p14:modId xmlns:p14="http://schemas.microsoft.com/office/powerpoint/2010/main" val="3594657310"/>
              </p:ext>
            </p:extLst>
          </p:nvPr>
        </p:nvGraphicFramePr>
        <p:xfrm>
          <a:off x="543523" y="1619205"/>
          <a:ext cx="10810663" cy="4602480"/>
        </p:xfrm>
        <a:graphic>
          <a:graphicData uri="http://schemas.openxmlformats.org/drawingml/2006/table">
            <a:tbl>
              <a:tblPr firstRow="1" bandRow="1">
                <a:tableStyleId>{2D5ABB26-0587-4C30-8999-92F81FD0307C}</a:tableStyleId>
              </a:tblPr>
              <a:tblGrid>
                <a:gridCol w="3587722">
                  <a:extLst>
                    <a:ext uri="{9D8B030D-6E8A-4147-A177-3AD203B41FA5}">
                      <a16:colId xmlns:a16="http://schemas.microsoft.com/office/drawing/2014/main" val="1950544266"/>
                    </a:ext>
                  </a:extLst>
                </a:gridCol>
                <a:gridCol w="4003762">
                  <a:extLst>
                    <a:ext uri="{9D8B030D-6E8A-4147-A177-3AD203B41FA5}">
                      <a16:colId xmlns:a16="http://schemas.microsoft.com/office/drawing/2014/main" val="2609721015"/>
                    </a:ext>
                  </a:extLst>
                </a:gridCol>
                <a:gridCol w="3219179">
                  <a:extLst>
                    <a:ext uri="{9D8B030D-6E8A-4147-A177-3AD203B41FA5}">
                      <a16:colId xmlns:a16="http://schemas.microsoft.com/office/drawing/2014/main" val="3647027185"/>
                    </a:ext>
                  </a:extLst>
                </a:gridCol>
              </a:tblGrid>
              <a:tr h="1262405">
                <a:tc>
                  <a:txBody>
                    <a:bodyPr/>
                    <a:lstStyle/>
                    <a:p>
                      <a:pPr algn="ctr">
                        <a:spcBef>
                          <a:spcPts val="600"/>
                        </a:spcBef>
                      </a:pPr>
                      <a:r>
                        <a:rPr lang="en-US" sz="2000" b="1" dirty="0">
                          <a:solidFill>
                            <a:schemeClr val="bg1"/>
                          </a:solidFill>
                          <a:latin typeface="+mj-lt"/>
                        </a:rPr>
                        <a:t>Performs Assessments </a:t>
                      </a:r>
                      <a:br>
                        <a:rPr lang="en-US" sz="2000" b="1" dirty="0">
                          <a:solidFill>
                            <a:schemeClr val="bg1"/>
                          </a:solidFill>
                          <a:latin typeface="+mj-lt"/>
                        </a:rPr>
                      </a:br>
                      <a:r>
                        <a:rPr lang="en-US" sz="2000" b="1" dirty="0">
                          <a:solidFill>
                            <a:schemeClr val="bg1"/>
                          </a:solidFill>
                          <a:latin typeface="+mj-lt"/>
                        </a:rPr>
                        <a:t>and Provides Tools</a:t>
                      </a:r>
                    </a:p>
                  </a:txBody>
                  <a:tcPr marL="182880" marR="182880" marT="182880" marB="18288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5EB8"/>
                    </a:solidFill>
                  </a:tcPr>
                </a:tc>
                <a:tc>
                  <a:txBody>
                    <a:bodyPr/>
                    <a:lstStyle/>
                    <a:p>
                      <a:pPr algn="ctr">
                        <a:spcBef>
                          <a:spcPts val="600"/>
                        </a:spcBef>
                      </a:pPr>
                      <a:r>
                        <a:rPr lang="en-US" sz="2000" b="1" dirty="0">
                          <a:solidFill>
                            <a:schemeClr val="bg1"/>
                          </a:solidFill>
                          <a:latin typeface="+mj-lt"/>
                        </a:rPr>
                        <a:t>Builds Capacity with Best Practices and Guidance</a:t>
                      </a:r>
                    </a:p>
                  </a:txBody>
                  <a:tcPr marL="182880" marR="182880" marT="182880" marB="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5EB8"/>
                    </a:solidFill>
                  </a:tcPr>
                </a:tc>
                <a:tc>
                  <a:txBody>
                    <a:bodyPr/>
                    <a:lstStyle/>
                    <a:p>
                      <a:pPr algn="ctr">
                        <a:spcBef>
                          <a:spcPts val="600"/>
                        </a:spcBef>
                      </a:pPr>
                      <a:r>
                        <a:rPr lang="en-US" sz="2000" b="1" dirty="0">
                          <a:solidFill>
                            <a:schemeClr val="bg1"/>
                          </a:solidFill>
                          <a:latin typeface="+mj-lt"/>
                        </a:rPr>
                        <a:t>Fosters peer exchange and information sharing</a:t>
                      </a:r>
                    </a:p>
                  </a:txBody>
                  <a:tcPr marL="182880" marR="182880" marT="182880" marB="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005EB8"/>
                    </a:solidFill>
                  </a:tcPr>
                </a:tc>
                <a:extLst>
                  <a:ext uri="{0D108BD9-81ED-4DB2-BD59-A6C34878D82A}">
                    <a16:rowId xmlns:a16="http://schemas.microsoft.com/office/drawing/2014/main" val="1177296869"/>
                  </a:ext>
                </a:extLst>
              </a:tr>
              <a:tr h="2538603">
                <a:tc>
                  <a:txBody>
                    <a:bodyPr/>
                    <a:lstStyle/>
                    <a:p>
                      <a:pPr marL="285750" indent="-285750">
                        <a:spcBef>
                          <a:spcPts val="600"/>
                        </a:spcBef>
                        <a:buFont typeface="Arial" panose="020B0604020202020204" pitchFamily="34" charset="0"/>
                        <a:buChar char="•"/>
                      </a:pPr>
                      <a:r>
                        <a:rPr lang="en-US" sz="1400" dirty="0">
                          <a:latin typeface="+mn-lt"/>
                        </a:rPr>
                        <a:t>Desktop studies</a:t>
                      </a:r>
                    </a:p>
                    <a:p>
                      <a:pPr marL="285750" indent="-285750">
                        <a:spcBef>
                          <a:spcPts val="600"/>
                        </a:spcBef>
                        <a:buFont typeface="Arial" panose="020B0604020202020204" pitchFamily="34" charset="0"/>
                        <a:buChar char="•"/>
                      </a:pPr>
                      <a:r>
                        <a:rPr lang="en-US" sz="1400" dirty="0">
                          <a:latin typeface="+mn-lt"/>
                        </a:rPr>
                        <a:t>Site Visits and scoping missions</a:t>
                      </a:r>
                    </a:p>
                    <a:p>
                      <a:pPr marL="285750" indent="-285750">
                        <a:spcBef>
                          <a:spcPts val="600"/>
                        </a:spcBef>
                        <a:buFont typeface="Arial" panose="020B0604020202020204" pitchFamily="34" charset="0"/>
                        <a:buChar char="•"/>
                      </a:pPr>
                      <a:r>
                        <a:rPr lang="en-US" sz="1400" dirty="0">
                          <a:latin typeface="+mn-lt"/>
                        </a:rPr>
                        <a:t>On-site measurement (i.e Pre-Feasibility) studies</a:t>
                      </a:r>
                    </a:p>
                    <a:p>
                      <a:pPr marL="285750" indent="-285750">
                        <a:spcBef>
                          <a:spcPts val="600"/>
                        </a:spcBef>
                        <a:buFont typeface="Arial" panose="020B0604020202020204" pitchFamily="34" charset="0"/>
                        <a:buChar char="•"/>
                      </a:pPr>
                      <a:r>
                        <a:rPr lang="en-US" sz="1400" dirty="0">
                          <a:latin typeface="+mn-lt"/>
                        </a:rPr>
                        <a:t>Leak Detection and Repair</a:t>
                      </a:r>
                    </a:p>
                    <a:p>
                      <a:pPr marL="285750" indent="-285750">
                        <a:spcBef>
                          <a:spcPts val="600"/>
                        </a:spcBef>
                        <a:buFont typeface="Arial" panose="020B0604020202020204" pitchFamily="34" charset="0"/>
                        <a:buChar char="•"/>
                      </a:pPr>
                      <a:r>
                        <a:rPr lang="en-US" sz="1400" dirty="0">
                          <a:latin typeface="+mn-lt"/>
                        </a:rPr>
                        <a:t>Data collection assistance </a:t>
                      </a:r>
                    </a:p>
                    <a:p>
                      <a:pPr marL="285750" indent="-285750">
                        <a:spcBef>
                          <a:spcPts val="600"/>
                        </a:spcBef>
                        <a:buFont typeface="Arial" panose="020B0604020202020204" pitchFamily="34" charset="0"/>
                        <a:buChar char="•"/>
                      </a:pPr>
                      <a:r>
                        <a:rPr lang="en-US" sz="1400" dirty="0">
                          <a:latin typeface="+mn-lt"/>
                        </a:rPr>
                        <a:t>Reports/Technical Presentations/ Guidance</a:t>
                      </a:r>
                    </a:p>
                    <a:p>
                      <a:pPr marL="285750" indent="-285750">
                        <a:spcBef>
                          <a:spcPts val="600"/>
                        </a:spcBef>
                        <a:buFont typeface="Arial" panose="020B0604020202020204" pitchFamily="34" charset="0"/>
                        <a:buChar char="•"/>
                      </a:pPr>
                      <a:r>
                        <a:rPr lang="en-US" sz="1400" dirty="0">
                          <a:latin typeface="+mn-lt"/>
                        </a:rPr>
                        <a:t>Tools/Models</a:t>
                      </a:r>
                    </a:p>
                    <a:p>
                      <a:pPr marL="285750" indent="-285750">
                        <a:spcBef>
                          <a:spcPts val="600"/>
                        </a:spcBef>
                        <a:buFont typeface="Arial" panose="020B0604020202020204" pitchFamily="34" charset="0"/>
                        <a:buChar char="•"/>
                      </a:pPr>
                      <a:r>
                        <a:rPr lang="en-US" sz="1400" dirty="0">
                          <a:latin typeface="+mn-lt"/>
                        </a:rPr>
                        <a:t>Databases on projects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a:latin typeface="+mn-lt"/>
                        </a:rPr>
                        <a:t>Analyses</a:t>
                      </a:r>
                    </a:p>
                  </a:txBody>
                  <a:tcPr marL="182880" marR="182880" marT="182880" marB="18288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85750" indent="-285750">
                        <a:spcBef>
                          <a:spcPts val="600"/>
                        </a:spcBef>
                        <a:buFont typeface="Arial" panose="020B0604020202020204" pitchFamily="34" charset="0"/>
                        <a:buChar char="•"/>
                      </a:pPr>
                      <a:r>
                        <a:rPr lang="en-US" sz="1400" dirty="0">
                          <a:latin typeface="+mn-lt"/>
                        </a:rPr>
                        <a:t>Mitigation technologies and best practices </a:t>
                      </a:r>
                    </a:p>
                    <a:p>
                      <a:pPr marL="285750" indent="-285750">
                        <a:spcBef>
                          <a:spcPts val="600"/>
                        </a:spcBef>
                        <a:buFont typeface="Arial" panose="020B0604020202020204" pitchFamily="34" charset="0"/>
                        <a:buChar char="•"/>
                      </a:pPr>
                      <a:r>
                        <a:rPr lang="en-US" sz="1400" dirty="0">
                          <a:latin typeface="+mn-lt"/>
                        </a:rPr>
                        <a:t>Best practices and technologies for measurement, reporting and verification (MRV)</a:t>
                      </a:r>
                    </a:p>
                    <a:p>
                      <a:pPr marL="285750" indent="-285750">
                        <a:spcBef>
                          <a:spcPts val="600"/>
                        </a:spcBef>
                        <a:buFont typeface="Arial" panose="020B0604020202020204" pitchFamily="34" charset="0"/>
                        <a:buChar char="•"/>
                      </a:pPr>
                      <a:r>
                        <a:rPr lang="en-US" sz="1400" dirty="0">
                          <a:latin typeface="+mn-lt"/>
                        </a:rPr>
                        <a:t>Guidance to refine emissions inventories</a:t>
                      </a:r>
                    </a:p>
                    <a:p>
                      <a:pPr marL="285750" indent="-285750">
                        <a:spcBef>
                          <a:spcPts val="600"/>
                        </a:spcBef>
                        <a:buFont typeface="Arial" panose="020B0604020202020204" pitchFamily="34" charset="0"/>
                        <a:buChar char="•"/>
                      </a:pPr>
                      <a:r>
                        <a:rPr lang="en-US" sz="1400" dirty="0">
                          <a:latin typeface="+mn-lt"/>
                        </a:rPr>
                        <a:t>Trainings</a:t>
                      </a:r>
                    </a:p>
                    <a:p>
                      <a:pPr marL="285750" indent="-285750">
                        <a:spcBef>
                          <a:spcPts val="600"/>
                        </a:spcBef>
                        <a:buFont typeface="Arial" panose="020B0604020202020204" pitchFamily="34" charset="0"/>
                        <a:buChar char="•"/>
                      </a:pPr>
                      <a:r>
                        <a:rPr lang="en-US" sz="1400" dirty="0">
                          <a:latin typeface="+mn-lt"/>
                        </a:rPr>
                        <a:t>Consultations</a:t>
                      </a:r>
                    </a:p>
                  </a:txBody>
                  <a:tcPr marL="182880" marR="182880" marT="182880" marB="18288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a:latin typeface="+mn-lt"/>
                        </a:rPr>
                        <a:t>Conferences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a:latin typeface="+mn-lt"/>
                        </a:rPr>
                        <a:t>Presentations to Partners and Other Stakeholders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a:latin typeface="+mn-lt"/>
                        </a:rPr>
                        <a:t>Subcommittee Meetings</a:t>
                      </a:r>
                    </a:p>
                    <a:p>
                      <a:pPr marL="285750" indent="-285750">
                        <a:spcBef>
                          <a:spcPts val="600"/>
                        </a:spcBef>
                        <a:buFont typeface="Arial" panose="020B0604020202020204" pitchFamily="34" charset="0"/>
                        <a:buChar char="•"/>
                      </a:pPr>
                      <a:r>
                        <a:rPr lang="en-US" sz="1400" dirty="0">
                          <a:latin typeface="+mn-lt"/>
                        </a:rPr>
                        <a:t>Workshops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dirty="0">
                          <a:latin typeface="+mn-lt"/>
                          <a:hlinkClick r:id="rId4"/>
                        </a:rPr>
                        <a:t>Webinars</a:t>
                      </a:r>
                      <a:endParaRPr lang="en-US" sz="1400" dirty="0">
                        <a:latin typeface="+mn-lt"/>
                      </a:endParaRPr>
                    </a:p>
                    <a:p>
                      <a:pPr marL="285750" indent="-285750">
                        <a:spcBef>
                          <a:spcPts val="600"/>
                        </a:spcBef>
                        <a:buFont typeface="Arial" panose="020B0604020202020204" pitchFamily="34" charset="0"/>
                        <a:buChar char="•"/>
                      </a:pPr>
                      <a:r>
                        <a:rPr lang="en-US" sz="1400" dirty="0">
                          <a:latin typeface="+mn-lt"/>
                        </a:rPr>
                        <a:t>Other Meetings</a:t>
                      </a:r>
                    </a:p>
                  </a:txBody>
                  <a:tcPr marL="182880" marR="182880" marT="182880" marB="182880">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35957977"/>
                  </a:ext>
                </a:extLst>
              </a:tr>
            </a:tbl>
          </a:graphicData>
        </a:graphic>
      </p:graphicFrame>
      <p:pic>
        <p:nvPicPr>
          <p:cNvPr id="4" name="Picture 3">
            <a:extLst>
              <a:ext uri="{FF2B5EF4-FFF2-40B4-BE49-F238E27FC236}">
                <a16:creationId xmlns:a16="http://schemas.microsoft.com/office/drawing/2014/main" id="{1DF8817C-7D23-B01D-A98D-C83547637A3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6286" y="17160"/>
            <a:ext cx="2301921" cy="1325564"/>
          </a:xfrm>
          <a:prstGeom prst="rect">
            <a:avLst/>
          </a:prstGeom>
        </p:spPr>
      </p:pic>
      <p:sp>
        <p:nvSpPr>
          <p:cNvPr id="5" name="Content Placeholder 2">
            <a:extLst>
              <a:ext uri="{FF2B5EF4-FFF2-40B4-BE49-F238E27FC236}">
                <a16:creationId xmlns:a16="http://schemas.microsoft.com/office/drawing/2014/main" id="{54442C62-2402-62C6-4A4B-FFBEBF786CCB}"/>
              </a:ext>
              <a:ext uri="{C183D7F6-B498-43B3-948B-1728B52AA6E4}">
                <adec:decorative xmlns:adec="http://schemas.microsoft.com/office/drawing/2017/decorative" val="1"/>
              </a:ext>
            </a:extLst>
          </p:cNvPr>
          <p:cNvSpPr txBox="1">
            <a:spLocks/>
          </p:cNvSpPr>
          <p:nvPr/>
        </p:nvSpPr>
        <p:spPr>
          <a:xfrm>
            <a:off x="2627586" y="6185130"/>
            <a:ext cx="6084667" cy="846386"/>
          </a:xfrm>
          <a:prstGeom prst="rect">
            <a:avLst/>
          </a:prstGeom>
        </p:spPr>
        <p:txBody>
          <a:bodyPr vert="horz" wrap="square" lIns="91440" tIns="45720" rIns="91440" bIns="45720" rtlCol="0">
            <a:spAutoFit/>
          </a:bodyPr>
          <a:lstStyle>
            <a:lvl1pPr marL="274320" indent="-228600" algn="l" defTabSz="914400" rtl="0" eaLnBrk="1" latinLnBrk="0" hangingPunct="1">
              <a:lnSpc>
                <a:spcPct val="100000"/>
              </a:lnSpc>
              <a:spcBef>
                <a:spcPts val="1200"/>
              </a:spcBef>
              <a:buClr>
                <a:schemeClr val="tx2"/>
              </a:buClr>
              <a:buSzPct val="100000"/>
              <a:buFont typeface="Arial" pitchFamily="34" charset="0"/>
              <a:buChar char="▪"/>
              <a:defRPr sz="2800" kern="1200">
                <a:solidFill>
                  <a:schemeClr val="tx1"/>
                </a:solidFill>
                <a:latin typeface="+mn-lt"/>
                <a:ea typeface="+mn-ea"/>
                <a:cs typeface="+mn-cs"/>
              </a:defRPr>
            </a:lvl1pPr>
            <a:lvl2pPr marL="59436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2pPr>
            <a:lvl3pPr marL="91440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3pPr>
            <a:lvl4pPr marL="123444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4pPr>
            <a:lvl5pPr marL="155448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0" indent="0">
              <a:spcBef>
                <a:spcPts val="600"/>
              </a:spcBef>
              <a:buClr>
                <a:schemeClr val="accent5">
                  <a:lumMod val="75000"/>
                </a:schemeClr>
              </a:buClr>
              <a:buNone/>
            </a:pPr>
            <a:endParaRPr lang="en-US" sz="2200" dirty="0">
              <a:highlight>
                <a:srgbClr val="FFFFFF"/>
              </a:highlight>
              <a:hlinkClick r:id="rId6"/>
            </a:endParaRPr>
          </a:p>
          <a:p>
            <a:pPr marL="0" indent="0">
              <a:spcBef>
                <a:spcPts val="600"/>
              </a:spcBef>
              <a:buClr>
                <a:schemeClr val="accent5">
                  <a:lumMod val="75000"/>
                </a:schemeClr>
              </a:buClr>
              <a:buNone/>
            </a:pPr>
            <a:endParaRPr lang="en-US" sz="2200" dirty="0">
              <a:highlight>
                <a:srgbClr val="FFFFFF"/>
              </a:highlight>
            </a:endParaRPr>
          </a:p>
        </p:txBody>
      </p:sp>
      <p:sp>
        <p:nvSpPr>
          <p:cNvPr id="6" name="TextBox 5">
            <a:extLst>
              <a:ext uri="{FF2B5EF4-FFF2-40B4-BE49-F238E27FC236}">
                <a16:creationId xmlns:a16="http://schemas.microsoft.com/office/drawing/2014/main" id="{4BDDABB6-99E5-92C7-7072-0758B0D46798}"/>
              </a:ext>
            </a:extLst>
          </p:cNvPr>
          <p:cNvSpPr txBox="1"/>
          <p:nvPr/>
        </p:nvSpPr>
        <p:spPr>
          <a:xfrm>
            <a:off x="2858815" y="6238991"/>
            <a:ext cx="7914290" cy="369332"/>
          </a:xfrm>
          <a:prstGeom prst="rect">
            <a:avLst/>
          </a:prstGeom>
          <a:noFill/>
        </p:spPr>
        <p:txBody>
          <a:bodyPr wrap="square" rtlCol="0">
            <a:spAutoFit/>
          </a:bodyPr>
          <a:lstStyle/>
          <a:p>
            <a:r>
              <a:rPr lang="en-US" dirty="0"/>
              <a:t>For more information: </a:t>
            </a:r>
            <a:r>
              <a:rPr lang="en-US" sz="1800" dirty="0">
                <a:highlight>
                  <a:srgbClr val="FFFFFF"/>
                </a:highlight>
                <a:hlinkClick r:id="rId6"/>
              </a:rPr>
              <a:t>www.globalmethane.org</a:t>
            </a:r>
            <a:endParaRPr lang="en-US" dirty="0"/>
          </a:p>
        </p:txBody>
      </p:sp>
      <p:sp>
        <p:nvSpPr>
          <p:cNvPr id="3" name="Slide Number Placeholder 2">
            <a:extLst>
              <a:ext uri="{FF2B5EF4-FFF2-40B4-BE49-F238E27FC236}">
                <a16:creationId xmlns:a16="http://schemas.microsoft.com/office/drawing/2014/main" id="{5F582EF8-95C3-4841-BEE1-8EBBC48FC6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0369A-B4EA-4248-B8C6-02D0630FEC70}" type="slidenum">
              <a:rPr kumimoji="0" lang="en-US" sz="1400" b="0" i="0" u="none" strike="noStrike" kern="1200" cap="none" spc="0" normalizeH="0" baseline="0" noProof="0">
                <a:ln>
                  <a:noFill/>
                </a:ln>
                <a:solidFill>
                  <a:prstClr val="black"/>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15192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3B28-292C-4648-B241-C08587B0E4B9}"/>
              </a:ext>
            </a:extLst>
          </p:cNvPr>
          <p:cNvSpPr>
            <a:spLocks noGrp="1"/>
          </p:cNvSpPr>
          <p:nvPr>
            <p:ph type="title"/>
          </p:nvPr>
        </p:nvSpPr>
        <p:spPr>
          <a:xfrm>
            <a:off x="0" y="0"/>
            <a:ext cx="12192000" cy="1325563"/>
          </a:xfrm>
        </p:spPr>
        <p:txBody>
          <a:bodyPr>
            <a:normAutofit/>
          </a:bodyPr>
          <a:lstStyle/>
          <a:p>
            <a:r>
              <a:rPr lang="en-US" sz="4400" dirty="0">
                <a:latin typeface="Arial Rounded MT Bold" panose="020F0704030504030204" pitchFamily="34" charset="0"/>
              </a:rPr>
              <a:t>EPA-sponsored GMI Oil &amp; Gas Sector Resources to Support Methane Reductions</a:t>
            </a:r>
            <a:endParaRPr lang="en-US" dirty="0">
              <a:latin typeface="Arial Rounded MT Bold" panose="020F0704030504030204" pitchFamily="34" charset="0"/>
            </a:endParaRPr>
          </a:p>
        </p:txBody>
      </p:sp>
      <p:sp>
        <p:nvSpPr>
          <p:cNvPr id="4" name="Content Placeholder 9">
            <a:extLst>
              <a:ext uri="{FF2B5EF4-FFF2-40B4-BE49-F238E27FC236}">
                <a16:creationId xmlns:a16="http://schemas.microsoft.com/office/drawing/2014/main" id="{40FD3B21-E568-7360-4CB8-A1634CA48AA1}"/>
              </a:ext>
            </a:extLst>
          </p:cNvPr>
          <p:cNvSpPr>
            <a:spLocks noGrp="1"/>
          </p:cNvSpPr>
          <p:nvPr>
            <p:ph idx="1"/>
          </p:nvPr>
        </p:nvSpPr>
        <p:spPr>
          <a:xfrm>
            <a:off x="126716" y="1515035"/>
            <a:ext cx="7260202" cy="4706205"/>
          </a:xfrm>
          <a:noFill/>
        </p:spPr>
        <p:txBody>
          <a:bodyPr>
            <a:normAutofit fontScale="92500"/>
          </a:bodyPr>
          <a:lstStyle/>
          <a:p>
            <a:pPr marL="365760" lvl="1" indent="0">
              <a:spcBef>
                <a:spcPts val="0"/>
              </a:spcBef>
              <a:buNone/>
            </a:pPr>
            <a:endParaRPr lang="en-US" sz="1600" dirty="0"/>
          </a:p>
          <a:p>
            <a:pPr>
              <a:spcBef>
                <a:spcPts val="0"/>
              </a:spcBef>
              <a:spcAft>
                <a:spcPts val="1200"/>
              </a:spcAft>
            </a:pPr>
            <a:r>
              <a:rPr lang="en-US" sz="24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Methane Emissions </a:t>
            </a:r>
            <a:r>
              <a:rPr lang="en-US" sz="2400" i="1" u="sng" dirty="0">
                <a:solidFill>
                  <a:schemeClr val="accent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Data</a:t>
            </a:r>
            <a:r>
              <a:rPr lang="en-US" sz="2400" i="1" u="sng"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Dashboard</a:t>
            </a:r>
            <a:endParaRPr lang="en-US" altLang="en-US" sz="3200" i="1" dirty="0">
              <a:solidFill>
                <a:schemeClr val="accent1"/>
              </a:solidFill>
              <a:latin typeface="Calibri" panose="020F0502020204030204" pitchFamily="34" charset="0"/>
              <a:cs typeface="Calibri" panose="020F0502020204030204" pitchFamily="34" charset="0"/>
            </a:endParaRPr>
          </a:p>
          <a:p>
            <a:pPr>
              <a:spcBef>
                <a:spcPts val="0"/>
              </a:spcBef>
              <a:spcAft>
                <a:spcPts val="1200"/>
              </a:spcAft>
            </a:pPr>
            <a:r>
              <a:rPr lang="en-US" altLang="en-US" sz="2400" i="1" dirty="0">
                <a:latin typeface="Calibri" panose="020F0502020204030204" pitchFamily="34" charset="0"/>
                <a:cs typeface="Calibri" panose="020F0502020204030204" pitchFamily="34" charset="0"/>
              </a:rPr>
              <a:t>EPA’s </a:t>
            </a:r>
            <a:r>
              <a:rPr lang="en-US" altLang="en-US" sz="2400" i="1" dirty="0">
                <a:latin typeface="Calibri" panose="020F0502020204030204" pitchFamily="34" charset="0"/>
                <a:cs typeface="Calibri" panose="020F0502020204030204" pitchFamily="34" charset="0"/>
                <a:hlinkClick r:id="rId5"/>
              </a:rPr>
              <a:t>Recommended Technologies to reduce methane</a:t>
            </a:r>
            <a:endParaRPr lang="en-US" altLang="en-US" sz="2400" i="1" dirty="0">
              <a:latin typeface="Calibri" panose="020F0502020204030204" pitchFamily="34" charset="0"/>
              <a:cs typeface="Calibri" panose="020F0502020204030204" pitchFamily="34" charset="0"/>
            </a:endParaRPr>
          </a:p>
          <a:p>
            <a:pPr>
              <a:spcBef>
                <a:spcPts val="0"/>
              </a:spcBef>
              <a:spcAft>
                <a:spcPts val="1200"/>
              </a:spcAft>
              <a:buFont typeface="Arial" panose="020B0604020202020204" pitchFamily="34" charset="0"/>
              <a:buChar char="•"/>
            </a:pPr>
            <a:r>
              <a:rPr lang="en-US" altLang="en-US" sz="2400" i="1" dirty="0">
                <a:latin typeface="Calibri" panose="020F0502020204030204" pitchFamily="34" charset="0"/>
                <a:cs typeface="Calibri" panose="020F0502020204030204" pitchFamily="34" charset="0"/>
              </a:rPr>
              <a:t>Identifying and Evaluating </a:t>
            </a:r>
            <a:r>
              <a:rPr lang="en-US" altLang="en-US" sz="2400" i="1" dirty="0">
                <a:latin typeface="Calibri" panose="020F0502020204030204" pitchFamily="34" charset="0"/>
                <a:cs typeface="Calibri" panose="020F0502020204030204" pitchFamily="34" charset="0"/>
                <a:hlinkClick r:id="rId6"/>
              </a:rPr>
              <a:t>Opportunities</a:t>
            </a:r>
            <a:r>
              <a:rPr lang="en-US" altLang="en-US" sz="2400" i="1" dirty="0">
                <a:latin typeface="Calibri" panose="020F0502020204030204" pitchFamily="34" charset="0"/>
                <a:cs typeface="Calibri" panose="020F0502020204030204" pitchFamily="34" charset="0"/>
              </a:rPr>
              <a:t> for Greenhouse Gas Mitigation &amp; Operational Efficiency Improvement at Oil and Gas Facilities</a:t>
            </a:r>
            <a:r>
              <a:rPr lang="en-US" altLang="en-US" sz="2400" dirty="0">
                <a:latin typeface="Calibri" panose="020F0502020204030204" pitchFamily="34" charset="0"/>
                <a:cs typeface="Calibri" panose="020F0502020204030204" pitchFamily="34" charset="0"/>
              </a:rPr>
              <a:t> (GMI, 2020)</a:t>
            </a:r>
          </a:p>
          <a:p>
            <a:pPr lvl="1">
              <a:spcBef>
                <a:spcPts val="0"/>
              </a:spcBef>
              <a:spcAft>
                <a:spcPts val="1200"/>
              </a:spcAft>
              <a:buFont typeface="Arial" panose="020B0604020202020204" pitchFamily="34" charset="0"/>
              <a:buChar char="•"/>
            </a:pPr>
            <a:r>
              <a:rPr lang="en-US" sz="1300" dirty="0"/>
              <a:t>Introductory guidance on identifying, evaluating, and advancing cost-effective, high-impact opportunities to manage GHG emissions, energy use at O&amp;G facilities. </a:t>
            </a:r>
            <a:endParaRPr lang="en-US" altLang="en-US" sz="1300" i="1" dirty="0"/>
          </a:p>
          <a:p>
            <a:pPr>
              <a:spcBef>
                <a:spcPts val="0"/>
              </a:spcBef>
              <a:spcAft>
                <a:spcPts val="1200"/>
              </a:spcAft>
              <a:buFont typeface="Arial" panose="020B0604020202020204" pitchFamily="34" charset="0"/>
              <a:buChar char="•"/>
            </a:pPr>
            <a:r>
              <a:rPr lang="en-US" altLang="en-US" sz="2400" i="1" dirty="0">
                <a:latin typeface="Calibri" panose="020F0502020204030204" pitchFamily="34" charset="0"/>
                <a:cs typeface="Calibri" panose="020F0502020204030204" pitchFamily="34" charset="0"/>
              </a:rPr>
              <a:t>Best Practice </a:t>
            </a:r>
            <a:r>
              <a:rPr lang="en-US" altLang="en-US" sz="2400" i="1" dirty="0">
                <a:latin typeface="Calibri" panose="020F0502020204030204" pitchFamily="34" charset="0"/>
                <a:cs typeface="Calibri" panose="020F0502020204030204" pitchFamily="34" charset="0"/>
                <a:hlinkClick r:id="rId7"/>
              </a:rPr>
              <a:t>Guidance</a:t>
            </a:r>
            <a:r>
              <a:rPr lang="en-US" altLang="en-US" sz="2400" i="1" dirty="0">
                <a:latin typeface="Calibri" panose="020F0502020204030204" pitchFamily="34" charset="0"/>
                <a:cs typeface="Calibri" panose="020F0502020204030204" pitchFamily="34" charset="0"/>
              </a:rPr>
              <a:t> for Effective Methane Management in the Oil and Gas Sector: Monitoring, Reporting and Verification and Mitigation (UNECE and GMI, 2019)</a:t>
            </a:r>
          </a:p>
          <a:p>
            <a:pPr lvl="1">
              <a:spcBef>
                <a:spcPts val="0"/>
              </a:spcBef>
              <a:spcAft>
                <a:spcPts val="1200"/>
              </a:spcAft>
              <a:buFont typeface="Arial" panose="020B0604020202020204" pitchFamily="34" charset="0"/>
              <a:buChar char="•"/>
            </a:pPr>
            <a:r>
              <a:rPr lang="en-US" altLang="en-US" sz="1300" dirty="0">
                <a:solidFill>
                  <a:srgbClr val="000000"/>
                </a:solidFill>
              </a:rPr>
              <a:t>Guidance and case studies for facility owners, operators and government policymakers.</a:t>
            </a:r>
          </a:p>
          <a:p>
            <a:pPr marL="365760" lvl="1" indent="0">
              <a:spcBef>
                <a:spcPts val="0"/>
              </a:spcBef>
              <a:buNone/>
            </a:pPr>
            <a:endParaRPr lang="en-US" altLang="en-US" sz="1600" dirty="0">
              <a:solidFill>
                <a:srgbClr val="000000"/>
              </a:solidFill>
            </a:endParaRPr>
          </a:p>
          <a:p>
            <a:pPr marL="365760" lvl="1" indent="0">
              <a:spcBef>
                <a:spcPts val="0"/>
              </a:spcBef>
              <a:buNone/>
            </a:pPr>
            <a:endParaRPr lang="en-US" altLang="en-US" sz="1600" dirty="0"/>
          </a:p>
        </p:txBody>
      </p:sp>
      <p:pic>
        <p:nvPicPr>
          <p:cNvPr id="11" name="Picture 10" descr="Screen grab from EPA's Recommended Technologies to Reduce Methane webpage. ">
            <a:extLst>
              <a:ext uri="{FF2B5EF4-FFF2-40B4-BE49-F238E27FC236}">
                <a16:creationId xmlns:a16="http://schemas.microsoft.com/office/drawing/2014/main" id="{42EEA265-EF9D-1EB4-24D1-1759FB68AC0A}"/>
              </a:ext>
            </a:extLst>
          </p:cNvPr>
          <p:cNvPicPr>
            <a:picLocks noChangeAspect="1"/>
          </p:cNvPicPr>
          <p:nvPr/>
        </p:nvPicPr>
        <p:blipFill rotWithShape="1">
          <a:blip r:embed="rId8"/>
          <a:srcRect r="51500" b="6207"/>
          <a:stretch/>
        </p:blipFill>
        <p:spPr>
          <a:xfrm>
            <a:off x="7757160" y="844198"/>
            <a:ext cx="2971800" cy="2298840"/>
          </a:xfrm>
          <a:prstGeom prst="rect">
            <a:avLst/>
          </a:prstGeom>
          <a:ln>
            <a:solidFill>
              <a:schemeClr val="accent1"/>
            </a:solidFill>
          </a:ln>
        </p:spPr>
      </p:pic>
      <p:pic>
        <p:nvPicPr>
          <p:cNvPr id="9" name="Picture 8" descr="Screen grab of GMI's methane emissions data webpage. ">
            <a:extLst>
              <a:ext uri="{FF2B5EF4-FFF2-40B4-BE49-F238E27FC236}">
                <a16:creationId xmlns:a16="http://schemas.microsoft.com/office/drawing/2014/main" id="{780BFD14-B171-67D6-E057-5D01A8FFD280}"/>
              </a:ext>
            </a:extLst>
          </p:cNvPr>
          <p:cNvPicPr>
            <a:picLocks noChangeAspect="1"/>
          </p:cNvPicPr>
          <p:nvPr/>
        </p:nvPicPr>
        <p:blipFill rotWithShape="1">
          <a:blip r:embed="rId9"/>
          <a:srcRect l="-1" t="6869" r="52126" b="8650"/>
          <a:stretch/>
        </p:blipFill>
        <p:spPr>
          <a:xfrm>
            <a:off x="8689274" y="2164908"/>
            <a:ext cx="3208033" cy="2264393"/>
          </a:xfrm>
          <a:prstGeom prst="rect">
            <a:avLst/>
          </a:prstGeom>
          <a:ln>
            <a:solidFill>
              <a:schemeClr val="accent1"/>
            </a:solidFill>
          </a:ln>
        </p:spPr>
      </p:pic>
      <p:pic>
        <p:nvPicPr>
          <p:cNvPr id="6" name="Picture 5" descr="The image depicts the cover of Identifying and Evaluating Opportunities for Greenhouse Gas Mitigation &amp; Operational Efficiency Improvement at Oil and Gas Facilities">
            <a:extLst>
              <a:ext uri="{FF2B5EF4-FFF2-40B4-BE49-F238E27FC236}">
                <a16:creationId xmlns:a16="http://schemas.microsoft.com/office/drawing/2014/main" id="{519313F4-218C-3BD3-81D8-7D347C16DBCB}"/>
              </a:ext>
            </a:extLst>
          </p:cNvPr>
          <p:cNvPicPr>
            <a:picLocks noChangeAspect="1"/>
          </p:cNvPicPr>
          <p:nvPr/>
        </p:nvPicPr>
        <p:blipFill rotWithShape="1">
          <a:blip r:embed="rId10"/>
          <a:srcRect l="33967" t="19796" r="36378" b="8495"/>
          <a:stretch/>
        </p:blipFill>
        <p:spPr>
          <a:xfrm>
            <a:off x="8066042" y="3982383"/>
            <a:ext cx="1761192" cy="2395493"/>
          </a:xfrm>
          <a:prstGeom prst="rect">
            <a:avLst/>
          </a:prstGeom>
          <a:noFill/>
          <a:ln>
            <a:solidFill>
              <a:schemeClr val="accent1"/>
            </a:solidFill>
          </a:ln>
        </p:spPr>
      </p:pic>
      <p:pic>
        <p:nvPicPr>
          <p:cNvPr id="8" name="Picture 2" descr="The image depicts the cover page of the Best Practice Guidance for Effective Methane Management in the Oil and Gas Sector: Monitoring, Reporting and Verification (MRV) and Mitigation.">
            <a:extLst>
              <a:ext uri="{FF2B5EF4-FFF2-40B4-BE49-F238E27FC236}">
                <a16:creationId xmlns:a16="http://schemas.microsoft.com/office/drawing/2014/main" id="{C4A8DBDE-3EBE-EB11-9430-719EC03628D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293291" y="4191328"/>
            <a:ext cx="1761192" cy="219260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F582EF8-95C3-4841-BEE1-8EBBC48FC6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0369A-B4EA-4248-B8C6-02D0630FEC70}" type="slidenum">
              <a:rPr kumimoji="0" lang="en-US" sz="1400" b="0" i="0" u="none" strike="noStrike" kern="1200" cap="none" spc="0" normalizeH="0" baseline="0" noProof="0">
                <a:ln>
                  <a:noFill/>
                </a:ln>
                <a:solidFill>
                  <a:prstClr val="black"/>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138443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CE5465-805A-A9EE-6094-C8FF2675AF42}"/>
              </a:ext>
            </a:extLst>
          </p:cNvPr>
          <p:cNvSpPr>
            <a:spLocks noGrp="1"/>
          </p:cNvSpPr>
          <p:nvPr>
            <p:ph type="title"/>
          </p:nvPr>
        </p:nvSpPr>
        <p:spPr/>
        <p:txBody>
          <a:bodyPr>
            <a:normAutofit fontScale="90000"/>
          </a:bodyPr>
          <a:lstStyle/>
          <a:p>
            <a:r>
              <a:rPr lang="en-US" sz="3600" b="1" dirty="0">
                <a:latin typeface="Arial Rounded MT Bold" panose="020F0704030504030204" pitchFamily="34" charset="0"/>
              </a:rPr>
              <a:t>EPA-</a:t>
            </a:r>
            <a:r>
              <a:rPr lang="en-US" sz="3600" b="1" dirty="0" err="1">
                <a:latin typeface="Arial Rounded MT Bold" panose="020F0704030504030204" pitchFamily="34" charset="0"/>
              </a:rPr>
              <a:t>sponosored</a:t>
            </a:r>
            <a:r>
              <a:rPr lang="en-US" sz="3600" b="1" dirty="0">
                <a:latin typeface="Arial Rounded MT Bold" panose="020F0704030504030204" pitchFamily="34" charset="0"/>
              </a:rPr>
              <a:t> GMI Biogas Technical Assistance, Tools, and Resources</a:t>
            </a:r>
            <a:r>
              <a:rPr lang="en-US" sz="3600" dirty="0">
                <a:latin typeface="Arial Rounded MT Bold" panose="020F0704030504030204" pitchFamily="34" charset="0"/>
              </a:rPr>
              <a:t> to Support Methane Reductions</a:t>
            </a:r>
            <a:endParaRPr lang="en-US" sz="3400" dirty="0">
              <a:latin typeface="Arial Rounded MT Bold" panose="020F0704030504030204" pitchFamily="34" charset="0"/>
            </a:endParaRPr>
          </a:p>
        </p:txBody>
      </p:sp>
      <p:sp>
        <p:nvSpPr>
          <p:cNvPr id="4" name="Content Placeholder 3">
            <a:extLst>
              <a:ext uri="{FF2B5EF4-FFF2-40B4-BE49-F238E27FC236}">
                <a16:creationId xmlns:a16="http://schemas.microsoft.com/office/drawing/2014/main" id="{CB66D0E6-B7FD-2069-4187-5405E8F2C735}"/>
              </a:ext>
            </a:extLst>
          </p:cNvPr>
          <p:cNvSpPr>
            <a:spLocks noGrp="1"/>
          </p:cNvSpPr>
          <p:nvPr>
            <p:ph idx="1"/>
          </p:nvPr>
        </p:nvSpPr>
        <p:spPr>
          <a:xfrm>
            <a:off x="232517" y="1446751"/>
            <a:ext cx="8527867" cy="3010413"/>
          </a:xfrm>
        </p:spPr>
        <p:txBody>
          <a:bodyPr>
            <a:normAutofit/>
          </a:bodyPr>
          <a:lstStyle/>
          <a:p>
            <a:pPr fontAlgn="base"/>
            <a:r>
              <a:rPr lang="en-US" sz="1900" b="1" u="sng" dirty="0">
                <a:latin typeface="Arial" panose="020B0604020202020204" pitchFamily="34" charset="0"/>
                <a:cs typeface="Arial" panose="020B0604020202020204" pitchFamily="34" charset="0"/>
                <a:hlinkClick r:id="rId2"/>
              </a:rPr>
              <a:t>EPA Biogas Toolkit </a:t>
            </a:r>
            <a:r>
              <a:rPr lang="en-US" sz="1900" b="1" dirty="0">
                <a:latin typeface="Arial" panose="020B0604020202020204" pitchFamily="34" charset="0"/>
                <a:cs typeface="Arial" panose="020B0604020202020204" pitchFamily="34" charset="0"/>
              </a:rPr>
              <a:t>provides a roadmap for planning and implementing projects </a:t>
            </a:r>
            <a:r>
              <a:rPr lang="en-US" sz="1900" dirty="0">
                <a:latin typeface="Arial" panose="020B0604020202020204" pitchFamily="34" charset="0"/>
                <a:cs typeface="Arial" panose="020B0604020202020204" pitchFamily="34" charset="0"/>
              </a:rPr>
              <a:t>and quantifying economic and environmental impacts with </a:t>
            </a:r>
            <a:r>
              <a:rPr lang="en-US" sz="1900" b="1" dirty="0">
                <a:latin typeface="Arial" panose="020B0604020202020204" pitchFamily="34" charset="0"/>
                <a:cs typeface="Arial" panose="020B0604020202020204" pitchFamily="34" charset="0"/>
              </a:rPr>
              <a:t>38 tools and resources </a:t>
            </a:r>
            <a:r>
              <a:rPr lang="en-US" sz="1900" dirty="0">
                <a:latin typeface="Arial" panose="020B0604020202020204" pitchFamily="34" charset="0"/>
                <a:cs typeface="Arial" panose="020B0604020202020204" pitchFamily="34" charset="0"/>
              </a:rPr>
              <a:t>to facilitate biogas project development, including:</a:t>
            </a:r>
          </a:p>
          <a:p>
            <a:pPr lvl="1" fontAlgn="base"/>
            <a:r>
              <a:rPr lang="en-US" sz="1600" dirty="0">
                <a:latin typeface="Arial" panose="020B0604020202020204" pitchFamily="34" charset="0"/>
                <a:cs typeface="Arial" panose="020B0604020202020204" pitchFamily="34" charset="0"/>
              </a:rPr>
              <a:t>Solid Waste Emissions Estimation Tool (</a:t>
            </a:r>
            <a:r>
              <a:rPr lang="en-US" sz="1600" dirty="0">
                <a:latin typeface="Arial" panose="020B0604020202020204" pitchFamily="34" charset="0"/>
                <a:cs typeface="Arial" panose="020B0604020202020204" pitchFamily="34" charset="0"/>
                <a:hlinkClick r:id="rId3"/>
              </a:rPr>
              <a:t>SWEET</a:t>
            </a:r>
            <a:r>
              <a:rPr lang="en-US" sz="1600" dirty="0">
                <a:latin typeface="Arial" panose="020B0604020202020204" pitchFamily="34" charset="0"/>
                <a:cs typeface="Arial" panose="020B0604020202020204" pitchFamily="34" charset="0"/>
              </a:rPr>
              <a:t>) </a:t>
            </a:r>
            <a:r>
              <a:rPr lang="en-US" sz="1600" b="1" i="0" u="none" strike="noStrike" dirty="0">
                <a:solidFill>
                  <a:schemeClr val="tx1">
                    <a:lumMod val="85000"/>
                    <a:lumOff val="15000"/>
                  </a:schemeClr>
                </a:solidFill>
                <a:effectLst/>
                <a:latin typeface="Arial" panose="020B0604020202020204" pitchFamily="34" charset="0"/>
                <a:cs typeface="Arial" panose="020B0604020202020204" pitchFamily="34" charset="0"/>
              </a:rPr>
              <a:t>Excel-based tool </a:t>
            </a:r>
            <a:r>
              <a:rPr lang="en-US" sz="1600" b="0" i="0" u="none" strike="noStrike" dirty="0">
                <a:solidFill>
                  <a:schemeClr val="tx1">
                    <a:lumMod val="85000"/>
                    <a:lumOff val="15000"/>
                  </a:schemeClr>
                </a:solidFill>
                <a:effectLst/>
                <a:latin typeface="Arial" panose="020B0604020202020204" pitchFamily="34" charset="0"/>
                <a:cs typeface="Arial" panose="020B0604020202020204" pitchFamily="34" charset="0"/>
              </a:rPr>
              <a:t>for quantifying pollutant emissions from sources across the waste sector</a:t>
            </a:r>
            <a:r>
              <a:rPr lang="en-US" sz="1600" b="0" i="0" dirty="0">
                <a:solidFill>
                  <a:schemeClr val="tx1">
                    <a:lumMod val="85000"/>
                    <a:lumOff val="15000"/>
                  </a:schemeClr>
                </a:solidFill>
                <a:effectLst/>
                <a:latin typeface="Arial" panose="020B0604020202020204" pitchFamily="34" charset="0"/>
                <a:cs typeface="Arial" panose="020B0604020202020204" pitchFamily="34" charset="0"/>
              </a:rPr>
              <a:t>​</a:t>
            </a:r>
          </a:p>
          <a:p>
            <a:pPr lvl="1" fontAlgn="base"/>
            <a:r>
              <a:rPr lang="en-US" sz="1600" dirty="0">
                <a:latin typeface="Arial" panose="020B0604020202020204" pitchFamily="34" charset="0"/>
                <a:cs typeface="Arial" panose="020B0604020202020204" pitchFamily="34" charset="0"/>
              </a:rPr>
              <a:t>Policymakers’ </a:t>
            </a:r>
            <a:r>
              <a:rPr lang="en-US" sz="1600" dirty="0">
                <a:latin typeface="Arial" panose="020B0604020202020204" pitchFamily="34" charset="0"/>
                <a:cs typeface="Arial" panose="020B0604020202020204" pitchFamily="34" charset="0"/>
                <a:hlinkClick r:id="rId4"/>
              </a:rPr>
              <a:t>Handbook on Measurement, Reporting and Verification</a:t>
            </a:r>
            <a:r>
              <a:rPr lang="en-US" sz="1600" dirty="0">
                <a:latin typeface="Arial" panose="020B0604020202020204" pitchFamily="34" charset="0"/>
                <a:cs typeface="Arial" panose="020B0604020202020204" pitchFamily="34" charset="0"/>
              </a:rPr>
              <a:t> in the Biogas Sector -</a:t>
            </a:r>
            <a:r>
              <a:rPr lang="en-US" sz="1600" b="1" dirty="0">
                <a:solidFill>
                  <a:schemeClr val="tx1">
                    <a:lumMod val="85000"/>
                    <a:lumOff val="15000"/>
                  </a:schemeClr>
                </a:solidFill>
                <a:latin typeface="Arial" panose="020B0604020202020204" pitchFamily="34" charset="0"/>
                <a:cs typeface="Arial" panose="020B0604020202020204" pitchFamily="34" charset="0"/>
              </a:rPr>
              <a:t>High-level resource </a:t>
            </a:r>
            <a:r>
              <a:rPr lang="en-US" sz="1600" dirty="0">
                <a:solidFill>
                  <a:schemeClr val="tx1">
                    <a:lumMod val="85000"/>
                    <a:lumOff val="15000"/>
                  </a:schemeClr>
                </a:solidFill>
                <a:latin typeface="Arial" panose="020B0604020202020204" pitchFamily="34" charset="0"/>
                <a:cs typeface="Arial" panose="020B0604020202020204" pitchFamily="34" charset="0"/>
              </a:rPr>
              <a:t>on guiding principles for conducting emissions MRV for the biogas sector</a:t>
            </a:r>
          </a:p>
          <a:p>
            <a:pPr lvl="1">
              <a:spcBef>
                <a:spcPts val="300"/>
              </a:spcBef>
            </a:pPr>
            <a:endParaRPr lang="en-US" sz="2400" dirty="0">
              <a:latin typeface="Arial Nova" panose="020B0504020202020204" pitchFamily="34" charset="0"/>
            </a:endParaRPr>
          </a:p>
          <a:p>
            <a:pPr marL="457200" lvl="1" indent="0">
              <a:spcBef>
                <a:spcPts val="300"/>
              </a:spcBef>
              <a:buNone/>
            </a:pPr>
            <a:endParaRPr lang="en-US" sz="2400" dirty="0">
              <a:latin typeface="Arial Nova" panose="020B0504020202020204" pitchFamily="34" charset="0"/>
            </a:endParaRPr>
          </a:p>
          <a:p>
            <a:endParaRPr lang="en-US" dirty="0"/>
          </a:p>
        </p:txBody>
      </p:sp>
      <p:sp>
        <p:nvSpPr>
          <p:cNvPr id="10" name="Footer Placeholder 5">
            <a:extLst>
              <a:ext uri="{FF2B5EF4-FFF2-40B4-BE49-F238E27FC236}">
                <a16:creationId xmlns:a16="http://schemas.microsoft.com/office/drawing/2014/main" id="{F9C7B9E6-794F-24DF-A403-E11C3705202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sz="1200" dirty="0">
                <a:solidFill>
                  <a:srgbClr val="007AC2"/>
                </a:solidFill>
                <a:latin typeface="+mj-lt"/>
              </a:rPr>
              <a:t>globalmethane.org</a:t>
            </a:r>
          </a:p>
        </p:txBody>
      </p:sp>
      <p:sp>
        <p:nvSpPr>
          <p:cNvPr id="5" name="Slide Number Placeholder 4">
            <a:extLst>
              <a:ext uri="{FF2B5EF4-FFF2-40B4-BE49-F238E27FC236}">
                <a16:creationId xmlns:a16="http://schemas.microsoft.com/office/drawing/2014/main" id="{7AD9A0E0-28F2-11D6-A874-88EB233DE950}"/>
              </a:ext>
              <a:ext uri="{C183D7F6-B498-43B3-948B-1728B52AA6E4}">
                <adec:decorative xmlns:adec="http://schemas.microsoft.com/office/drawing/2017/decorative" val="1"/>
              </a:ext>
            </a:extLst>
          </p:cNvPr>
          <p:cNvSpPr txBox="1">
            <a:spLocks/>
          </p:cNvSpPr>
          <p:nvPr/>
        </p:nvSpPr>
        <p:spPr>
          <a:xfrm>
            <a:off x="8532364" y="6819841"/>
            <a:ext cx="2478504" cy="365125"/>
          </a:xfrm>
          <a:prstGeom prst="rect">
            <a:avLst/>
          </a:prstGeom>
        </p:spPr>
        <p:txBody>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A8D9AD5-F248-4919-864A-CFD76CC027D6}" type="slidenum">
              <a:rPr lang="en-US" sz="1600" b="1" smtClean="0">
                <a:solidFill>
                  <a:srgbClr val="D5E3FB"/>
                </a:solidFill>
                <a:latin typeface="Arial" panose="020B0604020202020204"/>
              </a:rPr>
              <a:pPr>
                <a:defRPr/>
              </a:pPr>
              <a:t>17</a:t>
            </a:fld>
            <a:endParaRPr lang="en-US" sz="1600" b="1" dirty="0">
              <a:solidFill>
                <a:srgbClr val="D5E3FB"/>
              </a:solidFill>
              <a:latin typeface="Arial" panose="020B0604020202020204"/>
            </a:endParaRPr>
          </a:p>
        </p:txBody>
      </p:sp>
      <p:pic>
        <p:nvPicPr>
          <p:cNvPr id="7" name="Picture 6" descr="The image shows the cover of the AgStar Project Development Handbook. ">
            <a:extLst>
              <a:ext uri="{FF2B5EF4-FFF2-40B4-BE49-F238E27FC236}">
                <a16:creationId xmlns:a16="http://schemas.microsoft.com/office/drawing/2014/main" id="{E63EBD1A-D94C-E9EC-7CEA-7A5B4AB7D6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41656">
            <a:off x="9511948" y="834533"/>
            <a:ext cx="1740183" cy="2257737"/>
          </a:xfrm>
          <a:prstGeom prst="rect">
            <a:avLst/>
          </a:prstGeom>
        </p:spPr>
      </p:pic>
      <p:pic>
        <p:nvPicPr>
          <p:cNvPr id="12" name="Content Placeholder 10" descr="Screen grab of the Solid Waste Emissions Estimation Tool (SWEET)">
            <a:extLst>
              <a:ext uri="{FF2B5EF4-FFF2-40B4-BE49-F238E27FC236}">
                <a16:creationId xmlns:a16="http://schemas.microsoft.com/office/drawing/2014/main" id="{0BC8CA1D-4AA3-7FE8-13A1-FEE586353F8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7381"/>
          <a:stretch/>
        </p:blipFill>
        <p:spPr>
          <a:xfrm>
            <a:off x="8926196" y="2750888"/>
            <a:ext cx="3265804" cy="1241710"/>
          </a:xfrm>
          <a:prstGeom prst="rect">
            <a:avLst/>
          </a:prstGeom>
        </p:spPr>
      </p:pic>
      <p:pic>
        <p:nvPicPr>
          <p:cNvPr id="8" name="Picture 7" descr="The image shows the cover of the AgStar Anaerobic Digester/Biogas System Operator Guidebook,">
            <a:extLst>
              <a:ext uri="{FF2B5EF4-FFF2-40B4-BE49-F238E27FC236}">
                <a16:creationId xmlns:a16="http://schemas.microsoft.com/office/drawing/2014/main" id="{79BCCCB1-F212-5E0F-10EB-CB262929615B}"/>
              </a:ext>
            </a:extLst>
          </p:cNvPr>
          <p:cNvPicPr>
            <a:picLocks noChangeAspect="1"/>
          </p:cNvPicPr>
          <p:nvPr/>
        </p:nvPicPr>
        <p:blipFill>
          <a:blip r:embed="rId7"/>
          <a:stretch>
            <a:fillRect/>
          </a:stretch>
        </p:blipFill>
        <p:spPr>
          <a:xfrm rot="1145736">
            <a:off x="9316914" y="3952851"/>
            <a:ext cx="2401338" cy="2882496"/>
          </a:xfrm>
          <a:prstGeom prst="rect">
            <a:avLst/>
          </a:prstGeom>
        </p:spPr>
      </p:pic>
      <p:pic>
        <p:nvPicPr>
          <p:cNvPr id="6" name="Picture 2" descr="A screen grab from EPA's Biogas Toolkit webpage.">
            <a:extLst>
              <a:ext uri="{FF2B5EF4-FFF2-40B4-BE49-F238E27FC236}">
                <a16:creationId xmlns:a16="http://schemas.microsoft.com/office/drawing/2014/main" id="{4CA6BAB9-DACF-E213-33D0-2AE6AAE7ADBB}"/>
              </a:ext>
              <a:ext uri="{C183D7F6-B498-43B3-948B-1728B52AA6E4}">
                <adec:decorative xmlns:adec="http://schemas.microsoft.com/office/drawing/2017/decorative" val="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9463"/>
          <a:stretch/>
        </p:blipFill>
        <p:spPr bwMode="auto">
          <a:xfrm>
            <a:off x="5859191" y="4552910"/>
            <a:ext cx="2674464" cy="20554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 grab of EPA's Risk Analysis and Technical Review Checklist for Preparing Biogas Project Plans.">
            <a:hlinkClick r:id="rId9"/>
            <a:extLst>
              <a:ext uri="{FF2B5EF4-FFF2-40B4-BE49-F238E27FC236}">
                <a16:creationId xmlns:a16="http://schemas.microsoft.com/office/drawing/2014/main" id="{B881313C-E4DD-7759-8CF8-270C7A52DC24}"/>
              </a:ext>
              <a:ext uri="{C183D7F6-B498-43B3-948B-1728B52AA6E4}">
                <adec:decorative xmlns:adec="http://schemas.microsoft.com/office/drawing/2017/decorative" val="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07006" y="4413823"/>
            <a:ext cx="1623604" cy="2110686"/>
          </a:xfrm>
          <a:prstGeom prst="rect">
            <a:avLst/>
          </a:prstGeom>
          <a:ln>
            <a:solidFill>
              <a:schemeClr val="bg1">
                <a:lumMod val="85000"/>
              </a:schemeClr>
            </a:solidFill>
          </a:ln>
        </p:spPr>
      </p:pic>
      <p:pic>
        <p:nvPicPr>
          <p:cNvPr id="11" name="Picture 10" descr="Screen grab of the cover of the Policy Maker's Handbook for Measurement, Reporting and Verification in the Biogas Sector.">
            <a:extLst>
              <a:ext uri="{FF2B5EF4-FFF2-40B4-BE49-F238E27FC236}">
                <a16:creationId xmlns:a16="http://schemas.microsoft.com/office/drawing/2014/main" id="{787D7AF0-02FA-DC94-AF5C-8E1A3142C3DA}"/>
              </a:ext>
            </a:extLst>
          </p:cNvPr>
          <p:cNvPicPr>
            <a:picLocks noChangeAspect="1"/>
          </p:cNvPicPr>
          <p:nvPr/>
        </p:nvPicPr>
        <p:blipFill>
          <a:blip r:embed="rId11"/>
          <a:stretch>
            <a:fillRect/>
          </a:stretch>
        </p:blipFill>
        <p:spPr>
          <a:xfrm rot="20575100">
            <a:off x="1419874" y="4501207"/>
            <a:ext cx="1599079" cy="2070237"/>
          </a:xfrm>
          <a:prstGeom prst="rect">
            <a:avLst/>
          </a:prstGeom>
          <a:effectLst>
            <a:outerShdw blurRad="50800" dist="38100" dir="5400000" algn="t" rotWithShape="0">
              <a:prstClr val="black">
                <a:alpha val="40000"/>
              </a:prstClr>
            </a:outerShdw>
          </a:effectLst>
        </p:spPr>
      </p:pic>
      <p:sp>
        <p:nvSpPr>
          <p:cNvPr id="2" name="Slide Number Placeholder 1">
            <a:extLst>
              <a:ext uri="{FF2B5EF4-FFF2-40B4-BE49-F238E27FC236}">
                <a16:creationId xmlns:a16="http://schemas.microsoft.com/office/drawing/2014/main" id="{9132A7B1-3359-92ED-0384-15075F9E670B}"/>
              </a:ext>
            </a:extLst>
          </p:cNvPr>
          <p:cNvSpPr>
            <a:spLocks noGrp="1"/>
          </p:cNvSpPr>
          <p:nvPr>
            <p:ph type="sldNum" sz="quarter" idx="12"/>
          </p:nvPr>
        </p:nvSpPr>
        <p:spPr/>
        <p:txBody>
          <a:bodyPr/>
          <a:lstStyle/>
          <a:p>
            <a:fld id="{6E7EEC89-94D1-4498-BA3F-CF8629C382D1}" type="slidenum">
              <a:rPr lang="en-US" smtClean="0"/>
              <a:t>17</a:t>
            </a:fld>
            <a:endParaRPr lang="en-US" dirty="0"/>
          </a:p>
        </p:txBody>
      </p:sp>
    </p:spTree>
    <p:extLst>
      <p:ext uri="{BB962C8B-B14F-4D97-AF65-F5344CB8AC3E}">
        <p14:creationId xmlns:p14="http://schemas.microsoft.com/office/powerpoint/2010/main" val="317757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331C6-AC84-51AD-8DAD-71A8C39EBCC1}"/>
              </a:ext>
            </a:extLst>
          </p:cNvPr>
          <p:cNvSpPr>
            <a:spLocks noGrp="1"/>
          </p:cNvSpPr>
          <p:nvPr>
            <p:ph type="title"/>
          </p:nvPr>
        </p:nvSpPr>
        <p:spPr>
          <a:xfrm>
            <a:off x="0" y="0"/>
            <a:ext cx="12192000" cy="1170821"/>
          </a:xfrm>
        </p:spPr>
        <p:txBody>
          <a:bodyPr>
            <a:normAutofit/>
          </a:bodyPr>
          <a:lstStyle/>
          <a:p>
            <a:r>
              <a:rPr lang="en-US" i="1" dirty="0">
                <a:latin typeface="Arial Rounded MT Bold" panose="020F0704030504030204" pitchFamily="34" charset="0"/>
              </a:rPr>
              <a:t>Save the date! </a:t>
            </a:r>
            <a:br>
              <a:rPr lang="en-US" dirty="0">
                <a:latin typeface="Arial Rounded MT Bold" panose="020F0704030504030204" pitchFamily="34" charset="0"/>
              </a:rPr>
            </a:br>
            <a:r>
              <a:rPr lang="en-US" sz="3200" dirty="0">
                <a:latin typeface="Arial Rounded MT Bold" panose="020F0704030504030204" pitchFamily="34" charset="0"/>
              </a:rPr>
              <a:t>2024 Global Methane Forum: </a:t>
            </a:r>
            <a:r>
              <a:rPr lang="en-US" sz="3200" i="1" dirty="0">
                <a:latin typeface="Arial Rounded MT Bold" panose="020F0704030504030204" pitchFamily="34" charset="0"/>
              </a:rPr>
              <a:t>Mobilizing Methane Action</a:t>
            </a:r>
            <a:endParaRPr lang="en-US" sz="2200" i="1" dirty="0">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53350196-7F2C-36F2-BB8E-FDA240EA2A37}"/>
              </a:ext>
            </a:extLst>
          </p:cNvPr>
          <p:cNvSpPr>
            <a:spLocks noGrp="1"/>
          </p:cNvSpPr>
          <p:nvPr>
            <p:ph idx="1"/>
          </p:nvPr>
        </p:nvSpPr>
        <p:spPr>
          <a:xfrm>
            <a:off x="55298" y="1127093"/>
            <a:ext cx="7167398" cy="5786199"/>
          </a:xfrm>
        </p:spPr>
        <p:txBody>
          <a:bodyPr wrap="square">
            <a:spAutoFit/>
          </a:bodyPr>
          <a:lstStyle/>
          <a:p>
            <a:pPr marL="45720" indent="0">
              <a:buNone/>
            </a:pPr>
            <a:r>
              <a:rPr lang="en-US" sz="2400" b="1" dirty="0">
                <a:latin typeface="Calibri" panose="020F0502020204030204" pitchFamily="34" charset="0"/>
                <a:cs typeface="Calibri" panose="020F0502020204030204" pitchFamily="34" charset="0"/>
              </a:rPr>
              <a:t>Goals:</a:t>
            </a:r>
          </a:p>
          <a:p>
            <a:pPr lvl="1"/>
            <a:r>
              <a:rPr lang="en-US" sz="2000" dirty="0">
                <a:latin typeface="Calibri" panose="020F0502020204030204" pitchFamily="34" charset="0"/>
                <a:cs typeface="Calibri" panose="020F0502020204030204" pitchFamily="34" charset="0"/>
              </a:rPr>
              <a:t>Convene global government, science, industry and finance thought leaders to mobilize ambitious action on methane</a:t>
            </a:r>
          </a:p>
          <a:p>
            <a:pPr lvl="1"/>
            <a:r>
              <a:rPr lang="en-US" sz="2000" dirty="0">
                <a:latin typeface="Calibri" panose="020F0502020204030204" pitchFamily="34" charset="0"/>
                <a:cs typeface="Calibri" panose="020F0502020204030204" pitchFamily="34" charset="0"/>
              </a:rPr>
              <a:t>Highlight methane mitigation activities underway to achieve the goals, including of the Global Methane Pledge</a:t>
            </a:r>
          </a:p>
          <a:p>
            <a:pPr lvl="1"/>
            <a:r>
              <a:rPr lang="en-US" sz="2000" dirty="0">
                <a:latin typeface="Calibri" panose="020F0502020204030204" pitchFamily="34" charset="0"/>
                <a:cs typeface="Calibri" panose="020F0502020204030204" pitchFamily="34" charset="0"/>
              </a:rPr>
              <a:t>Share information about technical, policy, financing, and regulatory challenges and solutions related to methane policy and project development</a:t>
            </a:r>
            <a:endParaRPr lang="en-US" sz="1400" dirty="0">
              <a:latin typeface="Calibri" panose="020F0502020204030204" pitchFamily="34" charset="0"/>
              <a:cs typeface="Calibri" panose="020F0502020204030204" pitchFamily="34" charset="0"/>
            </a:endParaRPr>
          </a:p>
          <a:p>
            <a:pPr marL="45720" indent="0">
              <a:buNone/>
            </a:pPr>
            <a:r>
              <a:rPr lang="en-US" sz="2400" b="1" dirty="0">
                <a:latin typeface="Calibri" panose="020F0502020204030204" pitchFamily="34" charset="0"/>
                <a:cs typeface="Calibri" panose="020F0502020204030204" pitchFamily="34" charset="0"/>
              </a:rPr>
              <a:t>Dates and Location: </a:t>
            </a:r>
          </a:p>
          <a:p>
            <a:pPr lvl="1"/>
            <a:r>
              <a:rPr lang="en-US" sz="2000" dirty="0">
                <a:latin typeface="Calibri" panose="020F0502020204030204" pitchFamily="34" charset="0"/>
                <a:cs typeface="Calibri" panose="020F0502020204030204" pitchFamily="34" charset="0"/>
              </a:rPr>
              <a:t>18-20 March 2024, UN Palais des Nations, Geneva, Switzerland</a:t>
            </a:r>
          </a:p>
          <a:p>
            <a:pPr marL="45720" indent="0">
              <a:buNone/>
            </a:pPr>
            <a:r>
              <a:rPr lang="en-US" sz="2400" b="1" dirty="0">
                <a:latin typeface="Calibri" panose="020F0502020204030204" pitchFamily="34" charset="0"/>
                <a:cs typeface="Calibri" panose="020F0502020204030204" pitchFamily="34" charset="0"/>
              </a:rPr>
              <a:t>Additional information will be posted here</a:t>
            </a:r>
            <a:r>
              <a:rPr lang="en-US" sz="2400" dirty="0">
                <a:latin typeface="Calibri" panose="020F0502020204030204" pitchFamily="34" charset="0"/>
                <a:cs typeface="Calibri" panose="020F0502020204030204" pitchFamily="34" charset="0"/>
              </a:rPr>
              <a:t>:</a:t>
            </a:r>
          </a:p>
          <a:p>
            <a:pPr lvl="1"/>
            <a:r>
              <a:rPr lang="en-US" sz="1800" dirty="0">
                <a:latin typeface="Calibri" panose="020F0502020204030204" pitchFamily="34" charset="0"/>
                <a:cs typeface="Calibri" panose="020F0502020204030204" pitchFamily="34" charset="0"/>
                <a:hlinkClick r:id="rId4"/>
              </a:rPr>
              <a:t>https://www.globalmethane.org/2024forum</a:t>
            </a:r>
            <a:r>
              <a:rPr lang="en-US" sz="1800" dirty="0">
                <a:latin typeface="Calibri" panose="020F0502020204030204" pitchFamily="34" charset="0"/>
                <a:cs typeface="Calibri" panose="020F0502020204030204" pitchFamily="34" charset="0"/>
              </a:rPr>
              <a:t> and at </a:t>
            </a:r>
            <a:r>
              <a:rPr lang="en-US" sz="1800" dirty="0">
                <a:latin typeface="Calibri" panose="020F0502020204030204" pitchFamily="34" charset="0"/>
                <a:cs typeface="Calibri" panose="020F0502020204030204" pitchFamily="34" charset="0"/>
                <a:hlinkClick r:id="rId5"/>
              </a:rPr>
              <a:t>https://unece.org/sustainable-energy</a:t>
            </a:r>
            <a:r>
              <a:rPr lang="en-US" sz="1800" dirty="0">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9A8B68B7-15A0-0322-B916-0D354405C4E5}"/>
              </a:ext>
              <a:ext uri="{C183D7F6-B498-43B3-948B-1728B52AA6E4}">
                <adec:decorative xmlns:adec="http://schemas.microsoft.com/office/drawing/2017/decorative" val="1"/>
              </a:ext>
            </a:extLst>
          </p:cNvPr>
          <p:cNvSpPr txBox="1"/>
          <p:nvPr/>
        </p:nvSpPr>
        <p:spPr>
          <a:xfrm>
            <a:off x="9231087" y="4051239"/>
            <a:ext cx="2960914" cy="646331"/>
          </a:xfrm>
          <a:prstGeom prst="rect">
            <a:avLst/>
          </a:prstGeom>
          <a:noFill/>
        </p:spPr>
        <p:txBody>
          <a:bodyPr wrap="square">
            <a:spAutoFit/>
          </a:bodyPr>
          <a:lstStyle/>
          <a:p>
            <a:pPr algn="ctr"/>
            <a:r>
              <a:rPr lang="en-US" b="1" dirty="0">
                <a:solidFill>
                  <a:schemeClr val="bg1"/>
                </a:solidFill>
              </a:rPr>
              <a:t>Geneva, Switzerland </a:t>
            </a:r>
          </a:p>
          <a:p>
            <a:pPr algn="ctr"/>
            <a:r>
              <a:rPr lang="en-US" b="1" dirty="0">
                <a:solidFill>
                  <a:schemeClr val="bg1"/>
                </a:solidFill>
              </a:rPr>
              <a:t>Week of 18 March 2024</a:t>
            </a:r>
          </a:p>
        </p:txBody>
      </p:sp>
      <p:pic>
        <p:nvPicPr>
          <p:cNvPr id="4" name="Picture 3" descr="The 2024 Global Methane Forum event card.">
            <a:extLst>
              <a:ext uri="{FF2B5EF4-FFF2-40B4-BE49-F238E27FC236}">
                <a16:creationId xmlns:a16="http://schemas.microsoft.com/office/drawing/2014/main" id="{742A6CD4-2F59-C715-6E8C-F50678E4203F}"/>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7206721" y="1199338"/>
            <a:ext cx="4735088" cy="2722486"/>
          </a:xfrm>
          <a:prstGeom prst="rect">
            <a:avLst/>
          </a:prstGeom>
        </p:spPr>
      </p:pic>
      <p:sp>
        <p:nvSpPr>
          <p:cNvPr id="10" name="TextBox 9">
            <a:extLst>
              <a:ext uri="{FF2B5EF4-FFF2-40B4-BE49-F238E27FC236}">
                <a16:creationId xmlns:a16="http://schemas.microsoft.com/office/drawing/2014/main" id="{B9C361AE-7C98-7A63-FFEB-8D0CD9173B40}"/>
              </a:ext>
            </a:extLst>
          </p:cNvPr>
          <p:cNvSpPr txBox="1"/>
          <p:nvPr/>
        </p:nvSpPr>
        <p:spPr>
          <a:xfrm>
            <a:off x="7530189" y="5818026"/>
            <a:ext cx="4397115" cy="646331"/>
          </a:xfrm>
          <a:prstGeom prst="rect">
            <a:avLst/>
          </a:prstGeom>
          <a:noFill/>
        </p:spPr>
        <p:txBody>
          <a:bodyPr wrap="square">
            <a:spAutoFit/>
          </a:bodyPr>
          <a:lstStyle/>
          <a:p>
            <a:pPr algn="ctr"/>
            <a:r>
              <a:rPr lang="en-US" b="1" dirty="0"/>
              <a:t>We look forward to welcoming you in Geneva!</a:t>
            </a:r>
          </a:p>
        </p:txBody>
      </p:sp>
      <p:pic>
        <p:nvPicPr>
          <p:cNvPr id="5" name="Graphic 4">
            <a:extLst>
              <a:ext uri="{FF2B5EF4-FFF2-40B4-BE49-F238E27FC236}">
                <a16:creationId xmlns:a16="http://schemas.microsoft.com/office/drawing/2014/main" id="{9EC97BF7-AB12-AD7E-E418-8316A9D2047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44110" y="4020193"/>
            <a:ext cx="1153251" cy="666102"/>
          </a:xfrm>
          <a:prstGeom prst="rect">
            <a:avLst/>
          </a:prstGeom>
        </p:spPr>
      </p:pic>
      <p:sp>
        <p:nvSpPr>
          <p:cNvPr id="11" name="Slide Number Placeholder 10">
            <a:extLst>
              <a:ext uri="{FF2B5EF4-FFF2-40B4-BE49-F238E27FC236}">
                <a16:creationId xmlns:a16="http://schemas.microsoft.com/office/drawing/2014/main" id="{51506CBB-7C6C-8E27-AFB3-B8AD8AD9BE08}"/>
              </a:ext>
            </a:extLst>
          </p:cNvPr>
          <p:cNvSpPr>
            <a:spLocks noGrp="1"/>
          </p:cNvSpPr>
          <p:nvPr>
            <p:ph type="sldNum" sz="quarter" idx="12"/>
          </p:nvPr>
        </p:nvSpPr>
        <p:spPr/>
        <p:txBody>
          <a:bodyPr/>
          <a:lstStyle/>
          <a:p>
            <a:fld id="{6E7EEC89-94D1-4498-BA3F-CF8629C382D1}" type="slidenum">
              <a:rPr lang="en-US" smtClean="0"/>
              <a:pPr/>
              <a:t>18</a:t>
            </a:fld>
            <a:endParaRPr lang="en-US" dirty="0"/>
          </a:p>
        </p:txBody>
      </p:sp>
      <p:pic>
        <p:nvPicPr>
          <p:cNvPr id="9" name="Graphic 8">
            <a:extLst>
              <a:ext uri="{FF2B5EF4-FFF2-40B4-BE49-F238E27FC236}">
                <a16:creationId xmlns:a16="http://schemas.microsoft.com/office/drawing/2014/main" id="{48185443-7CF2-319F-8F8A-1C38B1A181D7}"/>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58791" y="4073063"/>
            <a:ext cx="1650651" cy="505064"/>
          </a:xfrm>
          <a:prstGeom prst="rect">
            <a:avLst/>
          </a:prstGeom>
        </p:spPr>
      </p:pic>
      <p:pic>
        <p:nvPicPr>
          <p:cNvPr id="12" name="Picture 11">
            <a:extLst>
              <a:ext uri="{FF2B5EF4-FFF2-40B4-BE49-F238E27FC236}">
                <a16:creationId xmlns:a16="http://schemas.microsoft.com/office/drawing/2014/main" id="{EF9F32E4-7434-66F6-9986-99AC6B82872F}"/>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8005255" y="4762085"/>
            <a:ext cx="1569010" cy="896577"/>
          </a:xfrm>
          <a:prstGeom prst="rect">
            <a:avLst/>
          </a:prstGeom>
        </p:spPr>
      </p:pic>
      <p:pic>
        <p:nvPicPr>
          <p:cNvPr id="13" name="Picture 12">
            <a:extLst>
              <a:ext uri="{FF2B5EF4-FFF2-40B4-BE49-F238E27FC236}">
                <a16:creationId xmlns:a16="http://schemas.microsoft.com/office/drawing/2014/main" id="{C7419FDC-1997-23F5-2743-8797881E2FAB}"/>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9831953" y="4855311"/>
            <a:ext cx="1504326" cy="658757"/>
          </a:xfrm>
          <a:prstGeom prst="rect">
            <a:avLst/>
          </a:prstGeom>
        </p:spPr>
      </p:pic>
    </p:spTree>
    <p:custDataLst>
      <p:tags r:id="rId1"/>
    </p:custDataLst>
    <p:extLst>
      <p:ext uri="{BB962C8B-B14F-4D97-AF65-F5344CB8AC3E}">
        <p14:creationId xmlns:p14="http://schemas.microsoft.com/office/powerpoint/2010/main" val="46984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4351-ECCA-4E48-8A62-AA8B0D397559}"/>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8A0B110C-848D-4FA3-A90D-A6C5497CC726}"/>
              </a:ext>
            </a:extLst>
          </p:cNvPr>
          <p:cNvSpPr>
            <a:spLocks noGrp="1"/>
          </p:cNvSpPr>
          <p:nvPr>
            <p:ph type="body" idx="1"/>
          </p:nvPr>
        </p:nvSpPr>
        <p:spPr>
          <a:xfrm>
            <a:off x="1522413" y="2935704"/>
            <a:ext cx="9144000" cy="1677382"/>
          </a:xfrm>
        </p:spPr>
        <p:txBody>
          <a:bodyPr/>
          <a:lstStyle/>
          <a:p>
            <a:pPr marL="0" indent="0" algn="ctr">
              <a:buNone/>
            </a:pPr>
            <a:r>
              <a:rPr lang="en-US" sz="3200" dirty="0"/>
              <a:t>Denise Mulholland</a:t>
            </a:r>
          </a:p>
          <a:p>
            <a:pPr marL="0" indent="0" algn="ctr">
              <a:buNone/>
            </a:pPr>
            <a:r>
              <a:rPr lang="en-US" dirty="0"/>
              <a:t>Mulholland.Denise@epa.gov</a:t>
            </a:r>
          </a:p>
        </p:txBody>
      </p:sp>
      <p:sp>
        <p:nvSpPr>
          <p:cNvPr id="4" name="Slide Number Placeholder 3">
            <a:extLst>
              <a:ext uri="{FF2B5EF4-FFF2-40B4-BE49-F238E27FC236}">
                <a16:creationId xmlns:a16="http://schemas.microsoft.com/office/drawing/2014/main" id="{16DD9D0B-647B-4525-8B57-6178D8FB57B6}"/>
              </a:ext>
            </a:extLst>
          </p:cNvPr>
          <p:cNvSpPr>
            <a:spLocks noGrp="1"/>
          </p:cNvSpPr>
          <p:nvPr>
            <p:ph type="sldNum" sz="quarter" idx="12"/>
          </p:nvPr>
        </p:nvSpPr>
        <p:spPr/>
        <p:txBody>
          <a:bodyPr/>
          <a:lstStyle/>
          <a:p>
            <a:fld id="{CA8D9AD5-F248-4919-864A-CFD76CC027D6}" type="slidenum">
              <a:rPr lang="en-US" smtClean="0"/>
              <a:pPr/>
              <a:t>19</a:t>
            </a:fld>
            <a:endParaRPr lang="en-US" dirty="0"/>
          </a:p>
        </p:txBody>
      </p:sp>
    </p:spTree>
    <p:extLst>
      <p:ext uri="{BB962C8B-B14F-4D97-AF65-F5344CB8AC3E}">
        <p14:creationId xmlns:p14="http://schemas.microsoft.com/office/powerpoint/2010/main" val="134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5EDE-A9CD-DA7A-0D66-E5CD582DFEDC}"/>
              </a:ext>
            </a:extLst>
          </p:cNvPr>
          <p:cNvSpPr>
            <a:spLocks noGrp="1"/>
          </p:cNvSpPr>
          <p:nvPr>
            <p:ph type="title"/>
          </p:nvPr>
        </p:nvSpPr>
        <p:spPr/>
        <p:txBody>
          <a:bodyPr/>
          <a:lstStyle/>
          <a:p>
            <a:r>
              <a:rPr lang="en-US" dirty="0"/>
              <a:t>Overview</a:t>
            </a:r>
          </a:p>
        </p:txBody>
      </p:sp>
      <p:sp>
        <p:nvSpPr>
          <p:cNvPr id="3" name="Text Placeholder 2">
            <a:extLst>
              <a:ext uri="{FF2B5EF4-FFF2-40B4-BE49-F238E27FC236}">
                <a16:creationId xmlns:a16="http://schemas.microsoft.com/office/drawing/2014/main" id="{3410214E-6CA9-9351-09A5-C9751B4E61AD}"/>
              </a:ext>
            </a:extLst>
          </p:cNvPr>
          <p:cNvSpPr>
            <a:spLocks noGrp="1"/>
          </p:cNvSpPr>
          <p:nvPr>
            <p:ph type="body" idx="1"/>
          </p:nvPr>
        </p:nvSpPr>
        <p:spPr>
          <a:xfrm>
            <a:off x="1522413" y="2935704"/>
            <a:ext cx="9144000" cy="2816156"/>
          </a:xfrm>
        </p:spPr>
        <p:txBody>
          <a:bodyPr/>
          <a:lstStyle/>
          <a:p>
            <a:r>
              <a:rPr lang="en-US" dirty="0"/>
              <a:t>Climate Change and Methane</a:t>
            </a:r>
          </a:p>
          <a:p>
            <a:r>
              <a:rPr lang="en-US" dirty="0"/>
              <a:t>The Global Methane Initiative (GMI)</a:t>
            </a:r>
          </a:p>
          <a:p>
            <a:r>
              <a:rPr lang="en-US" dirty="0"/>
              <a:t>The GMI Policymaker Framework for Addressing Methane Emissions</a:t>
            </a:r>
          </a:p>
          <a:p>
            <a:r>
              <a:rPr lang="en-US" dirty="0"/>
              <a:t>Other GMI resources and events</a:t>
            </a:r>
          </a:p>
        </p:txBody>
      </p:sp>
      <p:sp>
        <p:nvSpPr>
          <p:cNvPr id="4" name="Slide Number Placeholder 3">
            <a:extLst>
              <a:ext uri="{FF2B5EF4-FFF2-40B4-BE49-F238E27FC236}">
                <a16:creationId xmlns:a16="http://schemas.microsoft.com/office/drawing/2014/main" id="{4400E95D-6442-0FAA-CD88-21947DBFEEA6}"/>
              </a:ext>
            </a:extLst>
          </p:cNvPr>
          <p:cNvSpPr>
            <a:spLocks noGrp="1"/>
          </p:cNvSpPr>
          <p:nvPr>
            <p:ph type="sldNum" sz="quarter" idx="12"/>
          </p:nvPr>
        </p:nvSpPr>
        <p:spPr/>
        <p:txBody>
          <a:bodyPr/>
          <a:lstStyle/>
          <a:p>
            <a:fld id="{CA8D9AD5-F248-4919-864A-CFD76CC027D6}" type="slidenum">
              <a:rPr lang="en-US" smtClean="0"/>
              <a:pPr/>
              <a:t>2</a:t>
            </a:fld>
            <a:endParaRPr lang="en-US" dirty="0"/>
          </a:p>
        </p:txBody>
      </p:sp>
    </p:spTree>
    <p:extLst>
      <p:ext uri="{BB962C8B-B14F-4D97-AF65-F5344CB8AC3E}">
        <p14:creationId xmlns:p14="http://schemas.microsoft.com/office/powerpoint/2010/main" val="213807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F02865-3268-C1A3-4B33-FE2DDF54567E}"/>
              </a:ext>
            </a:extLst>
          </p:cNvPr>
          <p:cNvSpPr>
            <a:spLocks noGrp="1"/>
          </p:cNvSpPr>
          <p:nvPr>
            <p:ph type="title"/>
          </p:nvPr>
        </p:nvSpPr>
        <p:spPr/>
        <p:txBody>
          <a:bodyPr/>
          <a:lstStyle/>
          <a:p>
            <a:r>
              <a:rPr lang="en-US" dirty="0">
                <a:latin typeface="Arial Rounded MT Bold" panose="020F0704030504030204" pitchFamily="34" charset="0"/>
              </a:rPr>
              <a:t>Central Asia and Climate Change </a:t>
            </a:r>
          </a:p>
        </p:txBody>
      </p:sp>
      <p:sp>
        <p:nvSpPr>
          <p:cNvPr id="6" name="Content Placeholder 5">
            <a:extLst>
              <a:ext uri="{FF2B5EF4-FFF2-40B4-BE49-F238E27FC236}">
                <a16:creationId xmlns:a16="http://schemas.microsoft.com/office/drawing/2014/main" id="{28D06CE9-3C94-2E5D-4DEB-E1CBEF556FFD}"/>
              </a:ext>
            </a:extLst>
          </p:cNvPr>
          <p:cNvSpPr>
            <a:spLocks noGrp="1"/>
          </p:cNvSpPr>
          <p:nvPr>
            <p:ph sz="half" idx="1"/>
          </p:nvPr>
        </p:nvSpPr>
        <p:spPr>
          <a:xfrm>
            <a:off x="186269" y="1300226"/>
            <a:ext cx="8253538" cy="4999527"/>
          </a:xfrm>
        </p:spPr>
        <p:txBody>
          <a:bodyPr>
            <a:noAutofit/>
          </a:bodyPr>
          <a:lstStyle/>
          <a:p>
            <a:pPr marL="45720" indent="0">
              <a:buNone/>
            </a:pPr>
            <a:r>
              <a:rPr lang="en-US" dirty="0">
                <a:latin typeface="Arial" panose="020B0604020202020204" pitchFamily="34" charset="0"/>
                <a:cs typeface="Arial" panose="020B0604020202020204" pitchFamily="34" charset="0"/>
              </a:rPr>
              <a:t>Central Asia is already feeling the effects of climate change, according to a scoping </a:t>
            </a:r>
            <a:r>
              <a:rPr lang="en-US" dirty="0">
                <a:latin typeface="Arial" panose="020B0604020202020204" pitchFamily="34" charset="0"/>
                <a:cs typeface="Arial" panose="020B0604020202020204" pitchFamily="34" charset="0"/>
                <a:hlinkClick r:id="rId3"/>
              </a:rPr>
              <a:t>study</a:t>
            </a:r>
            <a:r>
              <a:rPr lang="en-US" dirty="0">
                <a:latin typeface="Arial" panose="020B0604020202020204" pitchFamily="34" charset="0"/>
                <a:cs typeface="Arial" panose="020B0604020202020204" pitchFamily="34" charset="0"/>
              </a:rPr>
              <a:t> produced by the Asian Development Bank in 2023: </a:t>
            </a:r>
          </a:p>
          <a:p>
            <a:pPr marL="45720" indent="0">
              <a:buNone/>
            </a:pPr>
            <a:r>
              <a:rPr lang="en-US" sz="1800" b="1" dirty="0">
                <a:latin typeface="Arial" panose="020B0604020202020204" pitchFamily="34" charset="0"/>
                <a:cs typeface="Arial" panose="020B0604020202020204" pitchFamily="34" charset="0"/>
              </a:rPr>
              <a:t>Water Scarcity:</a:t>
            </a:r>
          </a:p>
          <a:p>
            <a:pPr>
              <a:spcBef>
                <a:spcPts val="0"/>
              </a:spcBef>
            </a:pPr>
            <a:r>
              <a:rPr lang="en-US" sz="1600" i="1" dirty="0">
                <a:latin typeface="Arial" panose="020B0604020202020204" pitchFamily="34" charset="0"/>
                <a:cs typeface="Arial" panose="020B0604020202020204" pitchFamily="34" charset="0"/>
              </a:rPr>
              <a:t>Over the past 50–60 years, the area of glaciers in Central Asia has decreased by about 30% due to climate change. The volume of freshwater in basins in the region is projected to decrease between 10-40% in the next 75 years </a:t>
            </a:r>
          </a:p>
          <a:p>
            <a:pPr marL="45720" indent="0">
              <a:buNone/>
            </a:pPr>
            <a:r>
              <a:rPr lang="en-US" sz="1800" b="1" dirty="0">
                <a:latin typeface="Arial" panose="020B0604020202020204" pitchFamily="34" charset="0"/>
                <a:cs typeface="Arial" panose="020B0604020202020204" pitchFamily="34" charset="0"/>
              </a:rPr>
              <a:t>Increased intensity and frequency of storms</a:t>
            </a:r>
          </a:p>
          <a:p>
            <a:pPr>
              <a:spcBef>
                <a:spcPts val="0"/>
              </a:spcBef>
            </a:pPr>
            <a:r>
              <a:rPr lang="en-US" sz="1600" i="1" dirty="0">
                <a:latin typeface="Arial" panose="020B0604020202020204" pitchFamily="34" charset="0"/>
                <a:cs typeface="Arial" panose="020B0604020202020204" pitchFamily="34" charset="0"/>
              </a:rPr>
              <a:t>The combination of melting snowcaps and intensifying extreme weather events are triggering natural calamities, including the increasing frequency and severity of floods and landslides</a:t>
            </a:r>
          </a:p>
          <a:p>
            <a:pPr marL="45720" indent="0">
              <a:buNone/>
            </a:pPr>
            <a:r>
              <a:rPr lang="en-US" sz="1800" b="1" dirty="0">
                <a:latin typeface="Arial" panose="020B0604020202020204" pitchFamily="34" charset="0"/>
                <a:cs typeface="Arial" panose="020B0604020202020204" pitchFamily="34" charset="0"/>
              </a:rPr>
              <a:t>Increased Desertification:</a:t>
            </a:r>
          </a:p>
          <a:p>
            <a:pPr>
              <a:spcBef>
                <a:spcPts val="0"/>
              </a:spcBef>
            </a:pPr>
            <a:r>
              <a:rPr lang="en-US" sz="1600" i="1" dirty="0">
                <a:latin typeface="Arial" panose="020B0604020202020204" pitchFamily="34" charset="0"/>
                <a:cs typeface="Arial" panose="020B0604020202020204" pitchFamily="34" charset="0"/>
              </a:rPr>
              <a:t>The shortage of water resources, increase in air temperature, high variability of precipitation, extreme heat spells, and deforestation lead to increased desertification of the region. ABD estimates that 4%–10% of cultivated areas, 27%–68% of pastures, and 1%–8% of forests are currently significantly degraded in Central Asia and are subject to desertification.</a:t>
            </a:r>
          </a:p>
        </p:txBody>
      </p:sp>
      <p:sp>
        <p:nvSpPr>
          <p:cNvPr id="7" name="Content Placeholder 6">
            <a:extLst>
              <a:ext uri="{FF2B5EF4-FFF2-40B4-BE49-F238E27FC236}">
                <a16:creationId xmlns:a16="http://schemas.microsoft.com/office/drawing/2014/main" id="{8D9FB01E-427D-0E5E-A2F6-5E349CCACBE5}"/>
              </a:ext>
            </a:extLst>
          </p:cNvPr>
          <p:cNvSpPr>
            <a:spLocks noGrp="1"/>
          </p:cNvSpPr>
          <p:nvPr>
            <p:ph sz="half" idx="2"/>
          </p:nvPr>
        </p:nvSpPr>
        <p:spPr>
          <a:xfrm>
            <a:off x="8525832" y="3429000"/>
            <a:ext cx="3513403" cy="3071157"/>
          </a:xfrm>
          <a:solidFill>
            <a:schemeClr val="accent3">
              <a:lumMod val="20000"/>
              <a:lumOff val="80000"/>
            </a:schemeClr>
          </a:solidFill>
        </p:spPr>
        <p:txBody>
          <a:bodyPr>
            <a:normAutofit lnSpcReduction="10000"/>
          </a:bodyPr>
          <a:lstStyle/>
          <a:p>
            <a:pPr marL="45720" indent="0">
              <a:buNone/>
            </a:pPr>
            <a:r>
              <a:rPr lang="en-US" sz="1700" b="1" dirty="0"/>
              <a:t>Other Important Considerations</a:t>
            </a:r>
          </a:p>
          <a:p>
            <a:r>
              <a:rPr lang="en-US" sz="1600" dirty="0">
                <a:latin typeface="Arial" panose="020B0604020202020204" pitchFamily="34" charset="0"/>
                <a:cs typeface="Arial" panose="020B0604020202020204" pitchFamily="34" charset="0"/>
              </a:rPr>
              <a:t>Air pollution is already a challenge for Central Asia with poor air quality in cities, especially in the winter. </a:t>
            </a:r>
          </a:p>
          <a:p>
            <a:pPr lvl="1">
              <a:spcBef>
                <a:spcPts val="0"/>
              </a:spcBef>
            </a:pPr>
            <a:r>
              <a:rPr lang="en-US" sz="1400" dirty="0">
                <a:latin typeface="Arial" panose="020B0604020202020204" pitchFamily="34" charset="0"/>
                <a:cs typeface="Arial" panose="020B0604020202020204" pitchFamily="34" charset="0"/>
              </a:rPr>
              <a:t>Key sources of air pollution include the burning of fossil fuels for electricity, heat and transportation </a:t>
            </a:r>
          </a:p>
          <a:p>
            <a:r>
              <a:rPr lang="en-US" sz="1600" dirty="0">
                <a:latin typeface="Arial" panose="020B0604020202020204" pitchFamily="34" charset="0"/>
                <a:cs typeface="Arial" panose="020B0604020202020204" pitchFamily="34" charset="0"/>
              </a:rPr>
              <a:t>The population is growing rapidly which will only increase demand for natural resources</a:t>
            </a:r>
            <a:endParaRPr lang="en-US" sz="1400" dirty="0"/>
          </a:p>
        </p:txBody>
      </p:sp>
      <p:pic>
        <p:nvPicPr>
          <p:cNvPr id="3" name="Picture 2" descr="The image shows the cover page of the, &quot;Carec 2023: Supporting Actions to Address Climate Change&quot;. ">
            <a:extLst>
              <a:ext uri="{FF2B5EF4-FFF2-40B4-BE49-F238E27FC236}">
                <a16:creationId xmlns:a16="http://schemas.microsoft.com/office/drawing/2014/main" id="{59E91F2D-6346-488E-35D9-F1B3A4A36733}"/>
              </a:ext>
            </a:extLst>
          </p:cNvPr>
          <p:cNvPicPr>
            <a:picLocks noChangeAspect="1"/>
          </p:cNvPicPr>
          <p:nvPr/>
        </p:nvPicPr>
        <p:blipFill>
          <a:blip r:embed="rId4"/>
          <a:stretch>
            <a:fillRect/>
          </a:stretch>
        </p:blipFill>
        <p:spPr>
          <a:xfrm>
            <a:off x="9396248" y="95329"/>
            <a:ext cx="2475712" cy="3189977"/>
          </a:xfrm>
          <a:prstGeom prst="rect">
            <a:avLst/>
          </a:prstGeom>
        </p:spPr>
      </p:pic>
      <p:sp>
        <p:nvSpPr>
          <p:cNvPr id="8" name="TextBox 7">
            <a:extLst>
              <a:ext uri="{FF2B5EF4-FFF2-40B4-BE49-F238E27FC236}">
                <a16:creationId xmlns:a16="http://schemas.microsoft.com/office/drawing/2014/main" id="{44E85BE2-8400-499E-C3EA-57C91BA54E61}"/>
              </a:ext>
            </a:extLst>
          </p:cNvPr>
          <p:cNvSpPr txBox="1"/>
          <p:nvPr/>
        </p:nvSpPr>
        <p:spPr>
          <a:xfrm>
            <a:off x="152765" y="6323826"/>
            <a:ext cx="8113986" cy="276999"/>
          </a:xfrm>
          <a:prstGeom prst="rect">
            <a:avLst/>
          </a:prstGeom>
          <a:noFill/>
        </p:spPr>
        <p:txBody>
          <a:bodyPr wrap="square" rtlCol="0">
            <a:spAutoFit/>
          </a:bodyPr>
          <a:lstStyle/>
          <a:p>
            <a:r>
              <a:rPr lang="en-US" sz="1200" dirty="0"/>
              <a:t>Source: </a:t>
            </a:r>
            <a:r>
              <a:rPr lang="en-US" sz="1200" dirty="0">
                <a:hlinkClick r:id="rId3"/>
              </a:rPr>
              <a:t>CAREC 2030: Supporting Regional Actions to Address Climate Change</a:t>
            </a:r>
            <a:r>
              <a:rPr lang="en-US" sz="1200" dirty="0"/>
              <a:t>, ADB, April 2023</a:t>
            </a:r>
          </a:p>
        </p:txBody>
      </p:sp>
      <p:sp>
        <p:nvSpPr>
          <p:cNvPr id="4" name="Slide Number Placeholder 3">
            <a:extLst>
              <a:ext uri="{FF2B5EF4-FFF2-40B4-BE49-F238E27FC236}">
                <a16:creationId xmlns:a16="http://schemas.microsoft.com/office/drawing/2014/main" id="{7C372318-674F-BC65-737F-B357AC01E838}"/>
              </a:ext>
            </a:extLst>
          </p:cNvPr>
          <p:cNvSpPr>
            <a:spLocks noGrp="1"/>
          </p:cNvSpPr>
          <p:nvPr>
            <p:ph type="sldNum" sz="quarter" idx="12"/>
          </p:nvPr>
        </p:nvSpPr>
        <p:spPr/>
        <p:txBody>
          <a:bodyPr/>
          <a:lstStyle/>
          <a:p>
            <a:fld id="{CA8D9AD5-F248-4919-864A-CFD76CC027D6}" type="slidenum">
              <a:rPr lang="en-US" smtClean="0"/>
              <a:pPr/>
              <a:t>3</a:t>
            </a:fld>
            <a:endParaRPr lang="en-US" dirty="0"/>
          </a:p>
        </p:txBody>
      </p:sp>
    </p:spTree>
    <p:extLst>
      <p:ext uri="{BB962C8B-B14F-4D97-AF65-F5344CB8AC3E}">
        <p14:creationId xmlns:p14="http://schemas.microsoft.com/office/powerpoint/2010/main" val="365535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028609-AE54-46DC-AAE3-1FF1088D67A9}"/>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14" t="4500" r="24310" b="1973"/>
          <a:stretch/>
        </p:blipFill>
        <p:spPr>
          <a:xfrm>
            <a:off x="0" y="1233424"/>
            <a:ext cx="7708115" cy="5374899"/>
          </a:xfrm>
          <a:prstGeom prst="rect">
            <a:avLst/>
          </a:prstGeom>
        </p:spPr>
      </p:pic>
      <p:sp>
        <p:nvSpPr>
          <p:cNvPr id="3" name="Title 2">
            <a:extLst>
              <a:ext uri="{FF2B5EF4-FFF2-40B4-BE49-F238E27FC236}">
                <a16:creationId xmlns:a16="http://schemas.microsoft.com/office/drawing/2014/main" id="{47E6313E-A3C6-4DCD-8B70-E3A98A19DE0A}"/>
              </a:ext>
            </a:extLst>
          </p:cNvPr>
          <p:cNvSpPr>
            <a:spLocks noGrp="1"/>
          </p:cNvSpPr>
          <p:nvPr>
            <p:ph type="title"/>
          </p:nvPr>
        </p:nvSpPr>
        <p:spPr/>
        <p:txBody>
          <a:bodyPr/>
          <a:lstStyle/>
          <a:p>
            <a:r>
              <a:rPr lang="en-US" dirty="0">
                <a:latin typeface="Arial Rounded MT Bold" panose="020F0704030504030204" pitchFamily="34" charset="0"/>
              </a:rPr>
              <a:t>Why Methane Matters</a:t>
            </a:r>
          </a:p>
        </p:txBody>
      </p:sp>
      <p:sp>
        <p:nvSpPr>
          <p:cNvPr id="15" name="Text Placeholder 14">
            <a:extLst>
              <a:ext uri="{FF2B5EF4-FFF2-40B4-BE49-F238E27FC236}">
                <a16:creationId xmlns:a16="http://schemas.microsoft.com/office/drawing/2014/main" id="{EEE29EEA-12EA-4578-BC1F-D5EA56955325}"/>
              </a:ext>
            </a:extLst>
          </p:cNvPr>
          <p:cNvSpPr>
            <a:spLocks noGrp="1"/>
          </p:cNvSpPr>
          <p:nvPr>
            <p:ph type="body" idx="1"/>
          </p:nvPr>
        </p:nvSpPr>
        <p:spPr>
          <a:xfrm>
            <a:off x="410551" y="1606625"/>
            <a:ext cx="3067422" cy="766588"/>
          </a:xfrm>
          <a:solidFill>
            <a:schemeClr val="accent2"/>
          </a:solidFill>
        </p:spPr>
        <p:txBody>
          <a:bodyPr lIns="91440" rIns="91440">
            <a:normAutofit/>
          </a:bodyPr>
          <a:lstStyle/>
          <a:p>
            <a:pPr algn="ctr">
              <a:spcBef>
                <a:spcPts val="1200"/>
              </a:spcBef>
              <a:spcAft>
                <a:spcPts val="1200"/>
              </a:spcAft>
            </a:pPr>
            <a:r>
              <a:rPr lang="en-US" sz="2000" b="1" dirty="0">
                <a:solidFill>
                  <a:schemeClr val="bg1"/>
                </a:solidFill>
              </a:rPr>
              <a:t>Methane Emissions</a:t>
            </a:r>
          </a:p>
        </p:txBody>
      </p:sp>
      <p:sp>
        <p:nvSpPr>
          <p:cNvPr id="4" name="Text Placeholder 3">
            <a:extLst>
              <a:ext uri="{FF2B5EF4-FFF2-40B4-BE49-F238E27FC236}">
                <a16:creationId xmlns:a16="http://schemas.microsoft.com/office/drawing/2014/main" id="{0C498C57-F483-4819-BD41-01B1F2B6DD7D}"/>
              </a:ext>
            </a:extLst>
          </p:cNvPr>
          <p:cNvSpPr>
            <a:spLocks noGrp="1"/>
          </p:cNvSpPr>
          <p:nvPr>
            <p:ph sz="half" idx="2"/>
          </p:nvPr>
        </p:nvSpPr>
        <p:spPr>
          <a:xfrm>
            <a:off x="410551" y="2373413"/>
            <a:ext cx="3067422" cy="3108543"/>
          </a:xfrm>
          <a:solidFill>
            <a:srgbClr val="FFFFFF"/>
          </a:solidFill>
        </p:spPr>
        <p:txBody>
          <a:bodyPr wrap="square" lIns="182880" tIns="274320" rIns="182880" bIns="274320">
            <a:spAutoFit/>
          </a:bodyPr>
          <a:lstStyle/>
          <a:p>
            <a:pPr marL="45720" indent="0">
              <a:spcAft>
                <a:spcPts val="1200"/>
              </a:spcAft>
              <a:buClr>
                <a:schemeClr val="accent5"/>
              </a:buClr>
              <a:buNone/>
            </a:pPr>
            <a:r>
              <a:rPr lang="en-US" dirty="0"/>
              <a:t>Trap 28 times more heat than carbon dioxide over 100 years </a:t>
            </a:r>
          </a:p>
          <a:p>
            <a:pPr marL="45720" indent="0">
              <a:spcAft>
                <a:spcPts val="1200"/>
              </a:spcAft>
              <a:buClr>
                <a:schemeClr val="accent5"/>
              </a:buClr>
              <a:buNone/>
            </a:pPr>
            <a:r>
              <a:rPr lang="en-US" dirty="0"/>
              <a:t>Contribute to ground- level ozone pollution</a:t>
            </a:r>
          </a:p>
          <a:p>
            <a:pPr marL="45720" indent="0">
              <a:spcAft>
                <a:spcPts val="1200"/>
              </a:spcAft>
              <a:buClr>
                <a:schemeClr val="accent5"/>
              </a:buClr>
              <a:buNone/>
            </a:pPr>
            <a:r>
              <a:rPr lang="en-US" dirty="0"/>
              <a:t>Create industrial safety problem</a:t>
            </a:r>
          </a:p>
        </p:txBody>
      </p:sp>
      <p:sp>
        <p:nvSpPr>
          <p:cNvPr id="16" name="Text Placeholder 15">
            <a:extLst>
              <a:ext uri="{FF2B5EF4-FFF2-40B4-BE49-F238E27FC236}">
                <a16:creationId xmlns:a16="http://schemas.microsoft.com/office/drawing/2014/main" id="{F933AFEA-766E-437C-ACBC-CE1C45354364}"/>
              </a:ext>
            </a:extLst>
          </p:cNvPr>
          <p:cNvSpPr>
            <a:spLocks noGrp="1"/>
          </p:cNvSpPr>
          <p:nvPr>
            <p:ph type="body" sz="quarter" idx="3"/>
          </p:nvPr>
        </p:nvSpPr>
        <p:spPr>
          <a:xfrm>
            <a:off x="3772388" y="2362755"/>
            <a:ext cx="3067422" cy="766588"/>
          </a:xfrm>
          <a:solidFill>
            <a:schemeClr val="accent2"/>
          </a:solidFill>
        </p:spPr>
        <p:txBody>
          <a:bodyPr lIns="91440" rIns="91440">
            <a:normAutofit/>
          </a:bodyPr>
          <a:lstStyle/>
          <a:p>
            <a:pPr algn="ctr">
              <a:spcBef>
                <a:spcPts val="1200"/>
              </a:spcBef>
              <a:spcAft>
                <a:spcPts val="1200"/>
              </a:spcAft>
            </a:pPr>
            <a:r>
              <a:rPr lang="en-US" sz="2000" b="1" dirty="0">
                <a:solidFill>
                  <a:schemeClr val="bg1"/>
                </a:solidFill>
              </a:rPr>
              <a:t>Methane Mitigation</a:t>
            </a:r>
          </a:p>
        </p:txBody>
      </p:sp>
      <p:sp>
        <p:nvSpPr>
          <p:cNvPr id="17" name="Content Placeholder 16">
            <a:extLst>
              <a:ext uri="{FF2B5EF4-FFF2-40B4-BE49-F238E27FC236}">
                <a16:creationId xmlns:a16="http://schemas.microsoft.com/office/drawing/2014/main" id="{CE6104AB-8C53-44C0-9AD4-9AC5A91DA365}"/>
              </a:ext>
            </a:extLst>
          </p:cNvPr>
          <p:cNvSpPr>
            <a:spLocks noGrp="1"/>
          </p:cNvSpPr>
          <p:nvPr>
            <p:ph sz="quarter" idx="4"/>
          </p:nvPr>
        </p:nvSpPr>
        <p:spPr>
          <a:xfrm>
            <a:off x="3759337" y="3129343"/>
            <a:ext cx="3067422" cy="1384995"/>
          </a:xfrm>
          <a:solidFill>
            <a:srgbClr val="FFFFFF"/>
          </a:solidFill>
        </p:spPr>
        <p:txBody>
          <a:bodyPr wrap="square" lIns="182880" tIns="274320" rIns="182880" bIns="274320">
            <a:spAutoFit/>
          </a:bodyPr>
          <a:lstStyle/>
          <a:p>
            <a:pPr marL="45720" indent="0">
              <a:spcAft>
                <a:spcPts val="1200"/>
              </a:spcAft>
              <a:buClr>
                <a:schemeClr val="accent4"/>
              </a:buClr>
              <a:buNone/>
            </a:pPr>
            <a:r>
              <a:rPr lang="en-US" dirty="0"/>
              <a:t>Opportunity to capture and convert methane to useful energy</a:t>
            </a:r>
          </a:p>
        </p:txBody>
      </p:sp>
      <p:sp>
        <p:nvSpPr>
          <p:cNvPr id="11" name="Text Placeholder 15">
            <a:extLst>
              <a:ext uri="{FF2B5EF4-FFF2-40B4-BE49-F238E27FC236}">
                <a16:creationId xmlns:a16="http://schemas.microsoft.com/office/drawing/2014/main" id="{B12FB96B-9BE5-41A7-A53A-CD4DC3E3B530}"/>
              </a:ext>
            </a:extLst>
          </p:cNvPr>
          <p:cNvSpPr txBox="1">
            <a:spLocks/>
          </p:cNvSpPr>
          <p:nvPr/>
        </p:nvSpPr>
        <p:spPr>
          <a:xfrm>
            <a:off x="7134225" y="0"/>
            <a:ext cx="5057774" cy="6608323"/>
          </a:xfrm>
          <a:prstGeom prst="rect">
            <a:avLst/>
          </a:prstGeom>
          <a:gradFill>
            <a:gsLst>
              <a:gs pos="0">
                <a:schemeClr val="tx2"/>
              </a:gs>
              <a:gs pos="100000">
                <a:schemeClr val="accent2"/>
              </a:gs>
            </a:gsLst>
            <a:lin ang="5400000" scaled="1"/>
          </a:gradFill>
        </p:spPr>
        <p:txBody>
          <a:bodyPr vert="horz" lIns="365760" tIns="274320" rIns="182880" bIns="45720" rtlCol="0" anchor="t" anchorCtr="0">
            <a:noAutofit/>
          </a:bodyPr>
          <a:lstStyle>
            <a:lvl1pPr marL="0" indent="0" algn="l" defTabSz="914400" rtl="0" eaLnBrk="1" latinLnBrk="0" hangingPunct="1">
              <a:lnSpc>
                <a:spcPct val="100000"/>
              </a:lnSpc>
              <a:spcBef>
                <a:spcPts val="0"/>
              </a:spcBef>
              <a:buClr>
                <a:schemeClr val="tx2"/>
              </a:buClr>
              <a:buSzPct val="100000"/>
              <a:buFont typeface="Arial" pitchFamily="34" charset="0"/>
              <a:buNone/>
              <a:defRPr sz="2200" b="0" kern="1200" cap="none" baseline="0">
                <a:solidFill>
                  <a:schemeClr val="tx1"/>
                </a:solidFill>
                <a:latin typeface="+mn-lt"/>
                <a:ea typeface="+mn-ea"/>
                <a:cs typeface="+mn-cs"/>
              </a:defRPr>
            </a:lvl1pPr>
            <a:lvl2pPr marL="457200" indent="0" algn="l" defTabSz="914400" rtl="0" eaLnBrk="1" latinLnBrk="0" hangingPunct="1">
              <a:lnSpc>
                <a:spcPct val="100000"/>
              </a:lnSpc>
              <a:spcBef>
                <a:spcPts val="1200"/>
              </a:spcBef>
              <a:buClr>
                <a:schemeClr val="tx2"/>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1200"/>
              </a:spcBef>
              <a:buClr>
                <a:schemeClr val="tx2"/>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1200"/>
              </a:spcBef>
              <a:buClr>
                <a:schemeClr val="tx2"/>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1200"/>
              </a:spcBef>
              <a:buClr>
                <a:schemeClr val="tx2"/>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SzPct val="100000"/>
              <a:buFont typeface="Arial" pitchFamily="34" charset="0"/>
              <a:buNone/>
              <a:defRPr sz="1600" b="1" kern="1200">
                <a:solidFill>
                  <a:schemeClr val="tx2"/>
                </a:solidFill>
                <a:latin typeface="+mn-lt"/>
                <a:ea typeface="+mn-ea"/>
                <a:cs typeface="+mn-cs"/>
              </a:defRPr>
            </a:lvl6pPr>
            <a:lvl7pPr marL="2743200" indent="0" algn="l" defTabSz="914400" rtl="0" eaLnBrk="1" latinLnBrk="0" hangingPunct="1">
              <a:lnSpc>
                <a:spcPct val="90000"/>
              </a:lnSpc>
              <a:spcBef>
                <a:spcPts val="800"/>
              </a:spcBef>
              <a:buSzPct val="100000"/>
              <a:buFont typeface="Arial" pitchFamily="34" charset="0"/>
              <a:buNone/>
              <a:defRPr sz="1600" b="1" kern="1200" baseline="0">
                <a:solidFill>
                  <a:schemeClr val="tx2"/>
                </a:solidFill>
                <a:latin typeface="+mn-lt"/>
                <a:ea typeface="+mn-ea"/>
                <a:cs typeface="+mn-cs"/>
              </a:defRPr>
            </a:lvl7pPr>
            <a:lvl8pPr marL="3200400" indent="0" algn="l" defTabSz="914400" rtl="0" eaLnBrk="1" latinLnBrk="0" hangingPunct="1">
              <a:lnSpc>
                <a:spcPct val="90000"/>
              </a:lnSpc>
              <a:spcBef>
                <a:spcPts val="800"/>
              </a:spcBef>
              <a:buSzPct val="100000"/>
              <a:buFont typeface="Arial" pitchFamily="34" charset="0"/>
              <a:buNone/>
              <a:defRPr sz="1600" b="1" kern="1200" baseline="0">
                <a:solidFill>
                  <a:schemeClr val="tx2"/>
                </a:solidFill>
                <a:latin typeface="+mn-lt"/>
                <a:ea typeface="+mn-ea"/>
                <a:cs typeface="+mn-cs"/>
              </a:defRPr>
            </a:lvl8pPr>
            <a:lvl9pPr marL="3657600" indent="0" algn="l" defTabSz="914400" rtl="0" eaLnBrk="1" latinLnBrk="0" hangingPunct="1">
              <a:lnSpc>
                <a:spcPct val="90000"/>
              </a:lnSpc>
              <a:spcBef>
                <a:spcPts val="800"/>
              </a:spcBef>
              <a:buSzPct val="100000"/>
              <a:buFont typeface="Arial" pitchFamily="34" charset="0"/>
              <a:buNone/>
              <a:defRPr sz="1600" b="1" kern="1200" baseline="0">
                <a:solidFill>
                  <a:schemeClr val="tx2"/>
                </a:solidFill>
                <a:latin typeface="+mn-lt"/>
                <a:ea typeface="+mn-ea"/>
                <a:cs typeface="+mn-cs"/>
              </a:defRPr>
            </a:lvl9pPr>
          </a:lstStyle>
          <a:p>
            <a:endParaRPr lang="en-US" sz="2400" b="1" dirty="0">
              <a:solidFill>
                <a:schemeClr val="bg1"/>
              </a:solidFill>
              <a:latin typeface="+mj-lt"/>
            </a:endParaRPr>
          </a:p>
          <a:p>
            <a:r>
              <a:rPr lang="en-US" sz="2400" b="1" dirty="0">
                <a:solidFill>
                  <a:schemeClr val="bg1"/>
                </a:solidFill>
                <a:latin typeface="+mj-lt"/>
              </a:rPr>
              <a:t>Positive Outcomes </a:t>
            </a:r>
            <a:br>
              <a:rPr lang="en-US" sz="2400" b="1" dirty="0">
                <a:solidFill>
                  <a:schemeClr val="bg1"/>
                </a:solidFill>
                <a:latin typeface="+mj-lt"/>
              </a:rPr>
            </a:br>
            <a:r>
              <a:rPr lang="en-US" sz="2400" b="1" dirty="0">
                <a:solidFill>
                  <a:schemeClr val="bg1"/>
                </a:solidFill>
                <a:latin typeface="+mj-lt"/>
              </a:rPr>
              <a:t>of Capturing </a:t>
            </a:r>
            <a:br>
              <a:rPr lang="en-US" sz="2400" b="1" dirty="0">
                <a:solidFill>
                  <a:schemeClr val="bg1"/>
                </a:solidFill>
                <a:latin typeface="+mj-lt"/>
              </a:rPr>
            </a:br>
            <a:r>
              <a:rPr lang="en-US" sz="2400" b="1" dirty="0">
                <a:solidFill>
                  <a:schemeClr val="bg1"/>
                </a:solidFill>
                <a:latin typeface="+mj-lt"/>
              </a:rPr>
              <a:t>and Using Methane</a:t>
            </a:r>
          </a:p>
          <a:p>
            <a:pPr>
              <a:spcBef>
                <a:spcPts val="600"/>
              </a:spcBef>
              <a:spcAft>
                <a:spcPts val="1200"/>
              </a:spcAft>
              <a:buClr>
                <a:schemeClr val="bg1"/>
              </a:buClr>
            </a:pPr>
            <a:endParaRPr lang="en-US" sz="2400" dirty="0">
              <a:solidFill>
                <a:schemeClr val="bg1"/>
              </a:solidFill>
            </a:endParaRPr>
          </a:p>
          <a:p>
            <a:pPr marL="342900" indent="-342900">
              <a:spcBef>
                <a:spcPts val="600"/>
              </a:spcBef>
              <a:spcAft>
                <a:spcPts val="1200"/>
              </a:spcAft>
              <a:buClr>
                <a:schemeClr val="bg1"/>
              </a:buClr>
              <a:buFont typeface="Wingdings" panose="05000000000000000000" pitchFamily="2" charset="2"/>
              <a:buChar char="ü"/>
            </a:pPr>
            <a:r>
              <a:rPr lang="en-US" sz="2400" dirty="0">
                <a:solidFill>
                  <a:schemeClr val="bg1"/>
                </a:solidFill>
              </a:rPr>
              <a:t>Better air and water quality</a:t>
            </a:r>
          </a:p>
          <a:p>
            <a:pPr marL="342900" indent="-342900">
              <a:spcBef>
                <a:spcPts val="600"/>
              </a:spcBef>
              <a:spcAft>
                <a:spcPts val="1200"/>
              </a:spcAft>
              <a:buClr>
                <a:schemeClr val="bg1"/>
              </a:buClr>
              <a:buFont typeface="Wingdings" panose="05000000000000000000" pitchFamily="2" charset="2"/>
              <a:buChar char="ü"/>
            </a:pPr>
            <a:r>
              <a:rPr lang="en-US" sz="2400" dirty="0">
                <a:solidFill>
                  <a:schemeClr val="bg1"/>
                </a:solidFill>
              </a:rPr>
              <a:t>Improved human health </a:t>
            </a:r>
          </a:p>
          <a:p>
            <a:pPr marL="342900" indent="-342900">
              <a:spcBef>
                <a:spcPts val="600"/>
              </a:spcBef>
              <a:spcAft>
                <a:spcPts val="1200"/>
              </a:spcAft>
              <a:buClr>
                <a:schemeClr val="bg1"/>
              </a:buClr>
              <a:buFont typeface="Wingdings" panose="05000000000000000000" pitchFamily="2" charset="2"/>
              <a:buChar char="ü"/>
            </a:pPr>
            <a:r>
              <a:rPr lang="en-US" sz="2400" dirty="0">
                <a:solidFill>
                  <a:schemeClr val="bg1"/>
                </a:solidFill>
              </a:rPr>
              <a:t>Increased worker safety</a:t>
            </a:r>
          </a:p>
          <a:p>
            <a:pPr marL="342900" indent="-342900">
              <a:spcBef>
                <a:spcPts val="600"/>
              </a:spcBef>
              <a:spcAft>
                <a:spcPts val="1200"/>
              </a:spcAft>
              <a:buClr>
                <a:schemeClr val="bg1"/>
              </a:buClr>
              <a:buFont typeface="Wingdings" panose="05000000000000000000" pitchFamily="2" charset="2"/>
              <a:buChar char="ü"/>
            </a:pPr>
            <a:r>
              <a:rPr lang="en-US" sz="2400" dirty="0">
                <a:solidFill>
                  <a:schemeClr val="bg1"/>
                </a:solidFill>
              </a:rPr>
              <a:t>Enhanced energy security</a:t>
            </a:r>
          </a:p>
          <a:p>
            <a:pPr marL="342900" indent="-342900">
              <a:spcBef>
                <a:spcPts val="600"/>
              </a:spcBef>
              <a:spcAft>
                <a:spcPts val="1200"/>
              </a:spcAft>
              <a:buClr>
                <a:schemeClr val="bg1"/>
              </a:buClr>
              <a:buFont typeface="Wingdings" panose="05000000000000000000" pitchFamily="2" charset="2"/>
              <a:buChar char="ü"/>
            </a:pPr>
            <a:r>
              <a:rPr lang="en-US" sz="2400" dirty="0">
                <a:solidFill>
                  <a:schemeClr val="bg1"/>
                </a:solidFill>
              </a:rPr>
              <a:t>Economic growth</a:t>
            </a:r>
          </a:p>
          <a:p>
            <a:pPr marL="342900" indent="-342900">
              <a:spcBef>
                <a:spcPts val="600"/>
              </a:spcBef>
              <a:spcAft>
                <a:spcPts val="1200"/>
              </a:spcAft>
              <a:buClr>
                <a:schemeClr val="bg1"/>
              </a:buClr>
              <a:buFont typeface="Wingdings" panose="05000000000000000000" pitchFamily="2" charset="2"/>
              <a:buChar char="ü"/>
            </a:pPr>
            <a:r>
              <a:rPr lang="en-US" sz="2400" dirty="0">
                <a:solidFill>
                  <a:schemeClr val="bg1"/>
                </a:solidFill>
              </a:rPr>
              <a:t>Reduced odors </a:t>
            </a:r>
          </a:p>
        </p:txBody>
      </p:sp>
      <p:sp>
        <p:nvSpPr>
          <p:cNvPr id="2" name="Slide Number Placeholder 1">
            <a:extLst>
              <a:ext uri="{FF2B5EF4-FFF2-40B4-BE49-F238E27FC236}">
                <a16:creationId xmlns:a16="http://schemas.microsoft.com/office/drawing/2014/main" id="{1A50418C-616B-4B3E-973D-79CBD1A32B06}"/>
              </a:ext>
            </a:extLst>
          </p:cNvPr>
          <p:cNvSpPr>
            <a:spLocks noGrp="1"/>
          </p:cNvSpPr>
          <p:nvPr>
            <p:ph type="sldNum" sz="quarter" idx="12"/>
          </p:nvPr>
        </p:nvSpPr>
        <p:spPr/>
        <p:txBody>
          <a:bodyPr/>
          <a:lstStyle/>
          <a:p>
            <a:fld id="{86CB4B4D-7CA3-9044-876B-883B54F8677D}" type="slidenum">
              <a:rPr lang="en-US" smtClean="0"/>
              <a:pPr/>
              <a:t>4</a:t>
            </a:fld>
            <a:endParaRPr lang="en-US" dirty="0"/>
          </a:p>
        </p:txBody>
      </p:sp>
      <p:pic>
        <p:nvPicPr>
          <p:cNvPr id="7" name="Picture 6">
            <a:extLst>
              <a:ext uri="{FF2B5EF4-FFF2-40B4-BE49-F238E27FC236}">
                <a16:creationId xmlns:a16="http://schemas.microsoft.com/office/drawing/2014/main" id="{E6115112-7AD6-49A6-B7A7-2F4146DA28A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71731" y="119985"/>
            <a:ext cx="1225245" cy="1357190"/>
          </a:xfrm>
          <a:prstGeom prst="rect">
            <a:avLst/>
          </a:prstGeom>
        </p:spPr>
      </p:pic>
    </p:spTree>
    <p:extLst>
      <p:ext uri="{BB962C8B-B14F-4D97-AF65-F5344CB8AC3E}">
        <p14:creationId xmlns:p14="http://schemas.microsoft.com/office/powerpoint/2010/main" val="428927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A4F57-52D1-444A-BD99-6035ED9A3057}"/>
              </a:ext>
            </a:extLst>
          </p:cNvPr>
          <p:cNvSpPr>
            <a:spLocks noGrp="1"/>
          </p:cNvSpPr>
          <p:nvPr>
            <p:ph type="title"/>
          </p:nvPr>
        </p:nvSpPr>
        <p:spPr>
          <a:xfrm>
            <a:off x="1" y="0"/>
            <a:ext cx="9654638" cy="1009433"/>
          </a:xfrm>
        </p:spPr>
        <p:txBody>
          <a:bodyPr/>
          <a:lstStyle/>
          <a:p>
            <a:pPr algn="ctr"/>
            <a:r>
              <a:rPr lang="en-US" dirty="0">
                <a:latin typeface="Arial Rounded MT Bold" panose="020F0704030504030204" pitchFamily="34" charset="0"/>
              </a:rPr>
              <a:t>Global Methane Initiative (GMI)  </a:t>
            </a:r>
          </a:p>
        </p:txBody>
      </p:sp>
      <p:sp>
        <p:nvSpPr>
          <p:cNvPr id="3" name="Content Placeholder 2">
            <a:extLst>
              <a:ext uri="{FF2B5EF4-FFF2-40B4-BE49-F238E27FC236}">
                <a16:creationId xmlns:a16="http://schemas.microsoft.com/office/drawing/2014/main" id="{DA295551-29FC-4664-926D-9A2C09822365}"/>
              </a:ext>
            </a:extLst>
          </p:cNvPr>
          <p:cNvSpPr>
            <a:spLocks noGrp="1"/>
          </p:cNvSpPr>
          <p:nvPr>
            <p:ph idx="1"/>
          </p:nvPr>
        </p:nvSpPr>
        <p:spPr>
          <a:xfrm>
            <a:off x="388306" y="1206927"/>
            <a:ext cx="5939262" cy="2954655"/>
          </a:xfrm>
        </p:spPr>
        <p:txBody>
          <a:bodyPr/>
          <a:lstStyle/>
          <a:p>
            <a:pPr marL="285750" indent="-285750">
              <a:lnSpc>
                <a:spcPct val="100000"/>
              </a:lnSpc>
              <a:spcBef>
                <a:spcPts val="600"/>
              </a:spcBef>
              <a:buClr>
                <a:schemeClr val="accent5">
                  <a:lumMod val="75000"/>
                </a:schemeClr>
              </a:buClr>
              <a:buFont typeface="Wingdings" panose="05000000000000000000" pitchFamily="2" charset="2"/>
              <a:buChar char="§"/>
            </a:pPr>
            <a:r>
              <a:rPr lang="en-US" sz="2200" dirty="0"/>
              <a:t>GMI: an international partnership of 47 countries and hundreds of private sector and multilateral partners </a:t>
            </a:r>
          </a:p>
          <a:p>
            <a:pPr marL="285750" indent="-285750">
              <a:lnSpc>
                <a:spcPct val="100000"/>
              </a:lnSpc>
              <a:spcBef>
                <a:spcPts val="600"/>
              </a:spcBef>
              <a:buClr>
                <a:schemeClr val="accent5">
                  <a:lumMod val="75000"/>
                </a:schemeClr>
              </a:buClr>
              <a:buFont typeface="Wingdings" panose="05000000000000000000" pitchFamily="2" charset="2"/>
              <a:buChar char="§"/>
            </a:pPr>
            <a:r>
              <a:rPr lang="en-US" sz="2200" dirty="0">
                <a:highlight>
                  <a:srgbClr val="FFFFFF"/>
                </a:highlight>
              </a:rPr>
              <a:t>Unique expertise, tools, and resources that enable countries to reduce methane quickly and cost-effectively across key sectors:</a:t>
            </a:r>
          </a:p>
          <a:p>
            <a:pPr marL="285750" indent="-285750">
              <a:lnSpc>
                <a:spcPct val="100000"/>
              </a:lnSpc>
              <a:spcBef>
                <a:spcPts val="600"/>
              </a:spcBef>
              <a:buClr>
                <a:schemeClr val="accent5">
                  <a:lumMod val="75000"/>
                </a:schemeClr>
              </a:buClr>
              <a:buFont typeface="Wingdings" panose="05000000000000000000" pitchFamily="2" charset="2"/>
              <a:buChar char="§"/>
            </a:pPr>
            <a:endParaRPr lang="en-US" sz="2200" dirty="0">
              <a:highlight>
                <a:srgbClr val="FFFFFF"/>
              </a:highlight>
            </a:endParaRPr>
          </a:p>
        </p:txBody>
      </p:sp>
      <p:grpSp>
        <p:nvGrpSpPr>
          <p:cNvPr id="16" name="Group 15" descr="The graphic includes images of sectors, such as Oil &amp; Gas systems, Coal Mines, Wastewater, Agriculture: manure, and Municipal Solid Waste.">
            <a:extLst>
              <a:ext uri="{FF2B5EF4-FFF2-40B4-BE49-F238E27FC236}">
                <a16:creationId xmlns:a16="http://schemas.microsoft.com/office/drawing/2014/main" id="{2175565C-A9FD-4533-AF87-4F2F0706A0E7}"/>
              </a:ext>
              <a:ext uri="{C183D7F6-B498-43B3-948B-1728B52AA6E4}">
                <adec:decorative xmlns:adec="http://schemas.microsoft.com/office/drawing/2017/decorative" val="0"/>
              </a:ext>
            </a:extLst>
          </p:cNvPr>
          <p:cNvGrpSpPr/>
          <p:nvPr/>
        </p:nvGrpSpPr>
        <p:grpSpPr>
          <a:xfrm>
            <a:off x="436634" y="3809120"/>
            <a:ext cx="6168674" cy="1060820"/>
            <a:chOff x="230566" y="5124091"/>
            <a:chExt cx="11952257" cy="2653233"/>
          </a:xfrm>
        </p:grpSpPr>
        <p:pic>
          <p:nvPicPr>
            <p:cNvPr id="19" name="Picture 2">
              <a:extLst>
                <a:ext uri="{FF2B5EF4-FFF2-40B4-BE49-F238E27FC236}">
                  <a16:creationId xmlns:a16="http://schemas.microsoft.com/office/drawing/2014/main" id="{05055B61-22CC-4AD5-BED9-1CDFAE00209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0566" y="5124091"/>
              <a:ext cx="2004915" cy="12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a:extLst>
                <a:ext uri="{FF2B5EF4-FFF2-40B4-BE49-F238E27FC236}">
                  <a16:creationId xmlns:a16="http://schemas.microsoft.com/office/drawing/2014/main" id="{ABD8F3F0-1E09-406D-A602-963D0D23E63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51804" y="5124091"/>
              <a:ext cx="2063628" cy="12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a:extLst>
                <a:ext uri="{FF2B5EF4-FFF2-40B4-BE49-F238E27FC236}">
                  <a16:creationId xmlns:a16="http://schemas.microsoft.com/office/drawing/2014/main" id="{FA1F1107-C335-4381-95DE-1B7D210B505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644119" y="5124091"/>
              <a:ext cx="1987127" cy="124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a:extLst>
                <a:ext uri="{FF2B5EF4-FFF2-40B4-BE49-F238E27FC236}">
                  <a16:creationId xmlns:a16="http://schemas.microsoft.com/office/drawing/2014/main" id="{143F1C31-0BAE-4E3C-A06F-8A1ED500E65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445633" y="5135203"/>
              <a:ext cx="1987128" cy="124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a:extLst>
                <a:ext uri="{FF2B5EF4-FFF2-40B4-BE49-F238E27FC236}">
                  <a16:creationId xmlns:a16="http://schemas.microsoft.com/office/drawing/2014/main" id="{CEF3B796-5C55-47A8-9EC5-561F1D64EDD5}"/>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958651" y="5124091"/>
              <a:ext cx="1935402" cy="124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3">
              <a:extLst>
                <a:ext uri="{FF2B5EF4-FFF2-40B4-BE49-F238E27FC236}">
                  <a16:creationId xmlns:a16="http://schemas.microsoft.com/office/drawing/2014/main" id="{4BABA9CD-3D07-4E8A-9441-5CDF0C6C16AD}"/>
                </a:ext>
              </a:extLst>
            </p:cNvPr>
            <p:cNvSpPr txBox="1">
              <a:spLocks noChangeArrowheads="1"/>
            </p:cNvSpPr>
            <p:nvPr/>
          </p:nvSpPr>
          <p:spPr bwMode="auto">
            <a:xfrm>
              <a:off x="452812" y="6304710"/>
              <a:ext cx="1782669" cy="127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D3378"/>
                  </a:solidFill>
                  <a:latin typeface="Arial" charset="0"/>
                  <a:ea typeface="ＭＳ Ｐゴシック" charset="-128"/>
                </a:defRPr>
              </a:lvl1pPr>
              <a:lvl2pPr marL="742950" indent="-285750" eaLnBrk="0" hangingPunct="0">
                <a:defRPr sz="1200">
                  <a:solidFill>
                    <a:srgbClr val="0D3378"/>
                  </a:solidFill>
                  <a:latin typeface="Arial" charset="0"/>
                  <a:ea typeface="ＭＳ Ｐゴシック" charset="-128"/>
                </a:defRPr>
              </a:lvl2pPr>
              <a:lvl3pPr marL="1143000" indent="-228600" eaLnBrk="0" hangingPunct="0">
                <a:defRPr sz="1200">
                  <a:solidFill>
                    <a:srgbClr val="0D3378"/>
                  </a:solidFill>
                  <a:latin typeface="Arial" charset="0"/>
                  <a:ea typeface="ＭＳ Ｐゴシック" charset="-128"/>
                </a:defRPr>
              </a:lvl3pPr>
              <a:lvl4pPr marL="1600200" indent="-228600" eaLnBrk="0" hangingPunct="0">
                <a:defRPr sz="1200">
                  <a:solidFill>
                    <a:srgbClr val="0D3378"/>
                  </a:solidFill>
                  <a:latin typeface="Arial" charset="0"/>
                  <a:ea typeface="ＭＳ Ｐゴシック" charset="-128"/>
                </a:defRPr>
              </a:lvl4pPr>
              <a:lvl5pPr marL="2057400" indent="-228600" eaLnBrk="0" hangingPunct="0">
                <a:defRPr sz="1200">
                  <a:solidFill>
                    <a:srgbClr val="0D3378"/>
                  </a:solidFill>
                  <a:latin typeface="Arial" charset="0"/>
                  <a:ea typeface="ＭＳ Ｐゴシック" charset="-128"/>
                </a:defRPr>
              </a:lvl5pPr>
              <a:lvl6pPr marL="25146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6pPr>
              <a:lvl7pPr marL="29718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7pPr>
              <a:lvl8pPr marL="34290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8pPr>
              <a:lvl9pPr marL="38862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9pPr>
            </a:lstStyle>
            <a:p>
              <a:pPr algn="ctr" eaLnBrk="1" hangingPunct="1"/>
              <a:r>
                <a:rPr lang="en-US" b="1" i="1" dirty="0">
                  <a:solidFill>
                    <a:srgbClr val="000000"/>
                  </a:solidFill>
                  <a:latin typeface="Century Gothic" panose="020B0502020202020204" pitchFamily="34" charset="0"/>
                </a:rPr>
                <a:t>Oil &amp; Gas Systems</a:t>
              </a:r>
            </a:p>
          </p:txBody>
        </p:sp>
        <p:sp>
          <p:nvSpPr>
            <p:cNvPr id="25" name="TextBox 24">
              <a:extLst>
                <a:ext uri="{FF2B5EF4-FFF2-40B4-BE49-F238E27FC236}">
                  <a16:creationId xmlns:a16="http://schemas.microsoft.com/office/drawing/2014/main" id="{A48FA889-E747-48CB-805A-EBDB384A112C}"/>
                </a:ext>
              </a:extLst>
            </p:cNvPr>
            <p:cNvSpPr txBox="1">
              <a:spLocks noChangeArrowheads="1"/>
            </p:cNvSpPr>
            <p:nvPr/>
          </p:nvSpPr>
          <p:spPr bwMode="auto">
            <a:xfrm>
              <a:off x="2782129" y="6502484"/>
              <a:ext cx="1646239" cy="127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D3378"/>
                  </a:solidFill>
                  <a:latin typeface="Arial" charset="0"/>
                  <a:ea typeface="ＭＳ Ｐゴシック" charset="-128"/>
                </a:defRPr>
              </a:lvl1pPr>
              <a:lvl2pPr marL="742950" indent="-285750" eaLnBrk="0" hangingPunct="0">
                <a:defRPr sz="1200">
                  <a:solidFill>
                    <a:srgbClr val="0D3378"/>
                  </a:solidFill>
                  <a:latin typeface="Arial" charset="0"/>
                  <a:ea typeface="ＭＳ Ｐゴシック" charset="-128"/>
                </a:defRPr>
              </a:lvl2pPr>
              <a:lvl3pPr marL="1143000" indent="-228600" eaLnBrk="0" hangingPunct="0">
                <a:defRPr sz="1200">
                  <a:solidFill>
                    <a:srgbClr val="0D3378"/>
                  </a:solidFill>
                  <a:latin typeface="Arial" charset="0"/>
                  <a:ea typeface="ＭＳ Ｐゴシック" charset="-128"/>
                </a:defRPr>
              </a:lvl3pPr>
              <a:lvl4pPr marL="1600200" indent="-228600" eaLnBrk="0" hangingPunct="0">
                <a:defRPr sz="1200">
                  <a:solidFill>
                    <a:srgbClr val="0D3378"/>
                  </a:solidFill>
                  <a:latin typeface="Arial" charset="0"/>
                  <a:ea typeface="ＭＳ Ｐゴシック" charset="-128"/>
                </a:defRPr>
              </a:lvl4pPr>
              <a:lvl5pPr marL="2057400" indent="-228600" eaLnBrk="0" hangingPunct="0">
                <a:defRPr sz="1200">
                  <a:solidFill>
                    <a:srgbClr val="0D3378"/>
                  </a:solidFill>
                  <a:latin typeface="Arial" charset="0"/>
                  <a:ea typeface="ＭＳ Ｐゴシック" charset="-128"/>
                </a:defRPr>
              </a:lvl5pPr>
              <a:lvl6pPr marL="25146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6pPr>
              <a:lvl7pPr marL="29718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7pPr>
              <a:lvl8pPr marL="34290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8pPr>
              <a:lvl9pPr marL="38862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9pPr>
            </a:lstStyle>
            <a:p>
              <a:pPr algn="ctr" eaLnBrk="1" hangingPunct="1"/>
              <a:r>
                <a:rPr lang="en-US" b="1" i="1" dirty="0">
                  <a:solidFill>
                    <a:schemeClr val="tx1"/>
                  </a:solidFill>
                  <a:latin typeface="Century Gothic" panose="020B0502020202020204" pitchFamily="34" charset="0"/>
                </a:rPr>
                <a:t>Coal Mines</a:t>
              </a:r>
            </a:p>
          </p:txBody>
        </p:sp>
        <p:sp>
          <p:nvSpPr>
            <p:cNvPr id="26" name="TextBox 25">
              <a:extLst>
                <a:ext uri="{FF2B5EF4-FFF2-40B4-BE49-F238E27FC236}">
                  <a16:creationId xmlns:a16="http://schemas.microsoft.com/office/drawing/2014/main" id="{22046665-266E-4AA0-A0F0-A673DA01D8BE}"/>
                </a:ext>
              </a:extLst>
            </p:cNvPr>
            <p:cNvSpPr txBox="1">
              <a:spLocks noChangeArrowheads="1"/>
            </p:cNvSpPr>
            <p:nvPr/>
          </p:nvSpPr>
          <p:spPr bwMode="auto">
            <a:xfrm>
              <a:off x="9808832" y="6219371"/>
              <a:ext cx="2373991" cy="127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D3378"/>
                  </a:solidFill>
                  <a:latin typeface="Arial" charset="0"/>
                  <a:ea typeface="ＭＳ Ｐゴシック" charset="-128"/>
                </a:defRPr>
              </a:lvl1pPr>
              <a:lvl2pPr marL="742950" indent="-285750" eaLnBrk="0" hangingPunct="0">
                <a:defRPr sz="1200">
                  <a:solidFill>
                    <a:srgbClr val="0D3378"/>
                  </a:solidFill>
                  <a:latin typeface="Arial" charset="0"/>
                  <a:ea typeface="ＭＳ Ｐゴシック" charset="-128"/>
                </a:defRPr>
              </a:lvl2pPr>
              <a:lvl3pPr marL="1143000" indent="-228600" eaLnBrk="0" hangingPunct="0">
                <a:defRPr sz="1200">
                  <a:solidFill>
                    <a:srgbClr val="0D3378"/>
                  </a:solidFill>
                  <a:latin typeface="Arial" charset="0"/>
                  <a:ea typeface="ＭＳ Ｐゴシック" charset="-128"/>
                </a:defRPr>
              </a:lvl3pPr>
              <a:lvl4pPr marL="1600200" indent="-228600" eaLnBrk="0" hangingPunct="0">
                <a:defRPr sz="1200">
                  <a:solidFill>
                    <a:srgbClr val="0D3378"/>
                  </a:solidFill>
                  <a:latin typeface="Arial" charset="0"/>
                  <a:ea typeface="ＭＳ Ｐゴシック" charset="-128"/>
                </a:defRPr>
              </a:lvl4pPr>
              <a:lvl5pPr marL="2057400" indent="-228600" eaLnBrk="0" hangingPunct="0">
                <a:defRPr sz="1200">
                  <a:solidFill>
                    <a:srgbClr val="0D3378"/>
                  </a:solidFill>
                  <a:latin typeface="Arial" charset="0"/>
                  <a:ea typeface="ＭＳ Ｐゴシック" charset="-128"/>
                </a:defRPr>
              </a:lvl5pPr>
              <a:lvl6pPr marL="25146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6pPr>
              <a:lvl7pPr marL="29718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7pPr>
              <a:lvl8pPr marL="34290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8pPr>
              <a:lvl9pPr marL="38862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9pPr>
            </a:lstStyle>
            <a:p>
              <a:pPr algn="ctr" eaLnBrk="1" hangingPunct="1"/>
              <a:r>
                <a:rPr lang="en-US" b="1" i="1" dirty="0">
                  <a:solidFill>
                    <a:srgbClr val="000000"/>
                  </a:solidFill>
                  <a:latin typeface="Century Gothic" panose="020B0502020202020204" pitchFamily="34" charset="0"/>
                </a:rPr>
                <a:t>Municipal Solid Waste</a:t>
              </a:r>
            </a:p>
          </p:txBody>
        </p:sp>
        <p:sp>
          <p:nvSpPr>
            <p:cNvPr id="27" name="TextBox 26">
              <a:extLst>
                <a:ext uri="{FF2B5EF4-FFF2-40B4-BE49-F238E27FC236}">
                  <a16:creationId xmlns:a16="http://schemas.microsoft.com/office/drawing/2014/main" id="{F08C5626-4F48-450D-A447-8DD3A715BFF9}"/>
                </a:ext>
              </a:extLst>
            </p:cNvPr>
            <p:cNvSpPr txBox="1">
              <a:spLocks noChangeArrowheads="1"/>
            </p:cNvSpPr>
            <p:nvPr/>
          </p:nvSpPr>
          <p:spPr bwMode="auto">
            <a:xfrm>
              <a:off x="7532077" y="6304710"/>
              <a:ext cx="2452261" cy="127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D3378"/>
                  </a:solidFill>
                  <a:latin typeface="Arial" charset="0"/>
                  <a:ea typeface="ＭＳ Ｐゴシック" charset="-128"/>
                </a:defRPr>
              </a:lvl1pPr>
              <a:lvl2pPr marL="742950" indent="-285750" eaLnBrk="0" hangingPunct="0">
                <a:defRPr sz="1200">
                  <a:solidFill>
                    <a:srgbClr val="0D3378"/>
                  </a:solidFill>
                  <a:latin typeface="Arial" charset="0"/>
                  <a:ea typeface="ＭＳ Ｐゴシック" charset="-128"/>
                </a:defRPr>
              </a:lvl2pPr>
              <a:lvl3pPr marL="1143000" indent="-228600" eaLnBrk="0" hangingPunct="0">
                <a:defRPr sz="1200">
                  <a:solidFill>
                    <a:srgbClr val="0D3378"/>
                  </a:solidFill>
                  <a:latin typeface="Arial" charset="0"/>
                  <a:ea typeface="ＭＳ Ｐゴシック" charset="-128"/>
                </a:defRPr>
              </a:lvl3pPr>
              <a:lvl4pPr marL="1600200" indent="-228600" eaLnBrk="0" hangingPunct="0">
                <a:defRPr sz="1200">
                  <a:solidFill>
                    <a:srgbClr val="0D3378"/>
                  </a:solidFill>
                  <a:latin typeface="Arial" charset="0"/>
                  <a:ea typeface="ＭＳ Ｐゴシック" charset="-128"/>
                </a:defRPr>
              </a:lvl4pPr>
              <a:lvl5pPr marL="2057400" indent="-228600" eaLnBrk="0" hangingPunct="0">
                <a:defRPr sz="1200">
                  <a:solidFill>
                    <a:srgbClr val="0D3378"/>
                  </a:solidFill>
                  <a:latin typeface="Arial" charset="0"/>
                  <a:ea typeface="ＭＳ Ｐゴシック" charset="-128"/>
                </a:defRPr>
              </a:lvl5pPr>
              <a:lvl6pPr marL="25146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6pPr>
              <a:lvl7pPr marL="29718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7pPr>
              <a:lvl8pPr marL="34290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8pPr>
              <a:lvl9pPr marL="38862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9pPr>
            </a:lstStyle>
            <a:p>
              <a:pPr algn="ctr" eaLnBrk="1" hangingPunct="1"/>
              <a:r>
                <a:rPr lang="en-US" b="1" i="1" dirty="0">
                  <a:solidFill>
                    <a:srgbClr val="000000"/>
                  </a:solidFill>
                  <a:latin typeface="Century Gothic" panose="020B0502020202020204" pitchFamily="34" charset="0"/>
                </a:rPr>
                <a:t>Agriculture: manure</a:t>
              </a:r>
            </a:p>
          </p:txBody>
        </p:sp>
        <p:sp>
          <p:nvSpPr>
            <p:cNvPr id="28" name="TextBox 27">
              <a:extLst>
                <a:ext uri="{FF2B5EF4-FFF2-40B4-BE49-F238E27FC236}">
                  <a16:creationId xmlns:a16="http://schemas.microsoft.com/office/drawing/2014/main" id="{14ABB97B-E5FD-4B73-AA07-E98E7CE4E37C}"/>
                </a:ext>
              </a:extLst>
            </p:cNvPr>
            <p:cNvSpPr txBox="1">
              <a:spLocks noChangeArrowheads="1"/>
            </p:cNvSpPr>
            <p:nvPr/>
          </p:nvSpPr>
          <p:spPr bwMode="auto">
            <a:xfrm>
              <a:off x="4872290" y="6559327"/>
              <a:ext cx="2202399" cy="76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D3378"/>
                  </a:solidFill>
                  <a:latin typeface="Arial" charset="0"/>
                  <a:ea typeface="ＭＳ Ｐゴシック" charset="-128"/>
                </a:defRPr>
              </a:lvl1pPr>
              <a:lvl2pPr marL="742950" indent="-285750" eaLnBrk="0" hangingPunct="0">
                <a:defRPr sz="1200">
                  <a:solidFill>
                    <a:srgbClr val="0D3378"/>
                  </a:solidFill>
                  <a:latin typeface="Arial" charset="0"/>
                  <a:ea typeface="ＭＳ Ｐゴシック" charset="-128"/>
                </a:defRPr>
              </a:lvl2pPr>
              <a:lvl3pPr marL="1143000" indent="-228600" eaLnBrk="0" hangingPunct="0">
                <a:defRPr sz="1200">
                  <a:solidFill>
                    <a:srgbClr val="0D3378"/>
                  </a:solidFill>
                  <a:latin typeface="Arial" charset="0"/>
                  <a:ea typeface="ＭＳ Ｐゴシック" charset="-128"/>
                </a:defRPr>
              </a:lvl3pPr>
              <a:lvl4pPr marL="1600200" indent="-228600" eaLnBrk="0" hangingPunct="0">
                <a:defRPr sz="1200">
                  <a:solidFill>
                    <a:srgbClr val="0D3378"/>
                  </a:solidFill>
                  <a:latin typeface="Arial" charset="0"/>
                  <a:ea typeface="ＭＳ Ｐゴシック" charset="-128"/>
                </a:defRPr>
              </a:lvl4pPr>
              <a:lvl5pPr marL="2057400" indent="-228600" eaLnBrk="0" hangingPunct="0">
                <a:defRPr sz="1200">
                  <a:solidFill>
                    <a:srgbClr val="0D3378"/>
                  </a:solidFill>
                  <a:latin typeface="Arial" charset="0"/>
                  <a:ea typeface="ＭＳ Ｐゴシック" charset="-128"/>
                </a:defRPr>
              </a:lvl5pPr>
              <a:lvl6pPr marL="25146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6pPr>
              <a:lvl7pPr marL="29718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7pPr>
              <a:lvl8pPr marL="34290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8pPr>
              <a:lvl9pPr marL="3886200" indent="-228600" eaLnBrk="0" fontAlgn="base" hangingPunct="0">
                <a:spcBef>
                  <a:spcPct val="0"/>
                </a:spcBef>
                <a:spcAft>
                  <a:spcPct val="0"/>
                </a:spcAft>
                <a:buClr>
                  <a:srgbClr val="800080"/>
                </a:buClr>
                <a:buFont typeface="Wingdings" pitchFamily="2" charset="2"/>
                <a:defRPr sz="1200">
                  <a:solidFill>
                    <a:srgbClr val="0D3378"/>
                  </a:solidFill>
                  <a:latin typeface="Arial" charset="0"/>
                  <a:ea typeface="ＭＳ Ｐゴシック" charset="-128"/>
                </a:defRPr>
              </a:lvl9pPr>
            </a:lstStyle>
            <a:p>
              <a:pPr algn="ctr" eaLnBrk="1" hangingPunct="1"/>
              <a:r>
                <a:rPr lang="en-US" b="1" i="1" dirty="0">
                  <a:solidFill>
                    <a:srgbClr val="000000"/>
                  </a:solidFill>
                  <a:latin typeface="Century Gothic" panose="020B0502020202020204" pitchFamily="34" charset="0"/>
                </a:rPr>
                <a:t>Wastewater</a:t>
              </a:r>
            </a:p>
          </p:txBody>
        </p:sp>
      </p:grpSp>
      <p:pic>
        <p:nvPicPr>
          <p:cNvPr id="5" name="Picture 4" descr="World map with the 47 GMI partner countries highlighted.">
            <a:extLst>
              <a:ext uri="{FF2B5EF4-FFF2-40B4-BE49-F238E27FC236}">
                <a16:creationId xmlns:a16="http://schemas.microsoft.com/office/drawing/2014/main" id="{254E721C-7401-B300-4F01-23968D0466D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865" t="1" b="4173"/>
          <a:stretch/>
        </p:blipFill>
        <p:spPr>
          <a:xfrm>
            <a:off x="7118894" y="1434110"/>
            <a:ext cx="4883208" cy="2646718"/>
          </a:xfrm>
          <a:prstGeom prst="rect">
            <a:avLst/>
          </a:prstGeom>
        </p:spPr>
      </p:pic>
      <p:sp>
        <p:nvSpPr>
          <p:cNvPr id="8" name="TextBox 7">
            <a:extLst>
              <a:ext uri="{FF2B5EF4-FFF2-40B4-BE49-F238E27FC236}">
                <a16:creationId xmlns:a16="http://schemas.microsoft.com/office/drawing/2014/main" id="{DF0C6660-1DBC-429F-A1A5-5CC6EDADCDFD}"/>
              </a:ext>
            </a:extLst>
          </p:cNvPr>
          <p:cNvSpPr txBox="1"/>
          <p:nvPr/>
        </p:nvSpPr>
        <p:spPr>
          <a:xfrm>
            <a:off x="9726286" y="4112599"/>
            <a:ext cx="229197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rPr>
              <a:t>GMI Partner Countries</a:t>
            </a:r>
          </a:p>
        </p:txBody>
      </p:sp>
      <p:sp>
        <p:nvSpPr>
          <p:cNvPr id="9" name="Rectangle 8">
            <a:extLst>
              <a:ext uri="{FF2B5EF4-FFF2-40B4-BE49-F238E27FC236}">
                <a16:creationId xmlns:a16="http://schemas.microsoft.com/office/drawing/2014/main" id="{B044C640-401A-457A-934F-755E69478656}"/>
              </a:ext>
              <a:ext uri="{C183D7F6-B498-43B3-948B-1728B52AA6E4}">
                <adec:decorative xmlns:adec="http://schemas.microsoft.com/office/drawing/2017/decorative" val="1"/>
              </a:ext>
            </a:extLst>
          </p:cNvPr>
          <p:cNvSpPr/>
          <p:nvPr/>
        </p:nvSpPr>
        <p:spPr>
          <a:xfrm>
            <a:off x="9448161" y="4172214"/>
            <a:ext cx="206478" cy="206478"/>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grpSp>
        <p:nvGrpSpPr>
          <p:cNvPr id="10" name="Group 9" descr="The graphic shows the logos of GMI's strategic alliances. The logos include Climate &amp; Clean Air Coalition, UNECE, IEA, UN Environmental Programme, and The World Banks. ">
            <a:extLst>
              <a:ext uri="{FF2B5EF4-FFF2-40B4-BE49-F238E27FC236}">
                <a16:creationId xmlns:a16="http://schemas.microsoft.com/office/drawing/2014/main" id="{04BB9781-F8B9-450B-B945-898A7ECC2164}"/>
              </a:ext>
            </a:extLst>
          </p:cNvPr>
          <p:cNvGrpSpPr/>
          <p:nvPr/>
        </p:nvGrpSpPr>
        <p:grpSpPr>
          <a:xfrm>
            <a:off x="1011363" y="5379924"/>
            <a:ext cx="9555874" cy="1422461"/>
            <a:chOff x="823420" y="4410862"/>
            <a:chExt cx="10493637" cy="1890308"/>
          </a:xfrm>
        </p:grpSpPr>
        <p:pic>
          <p:nvPicPr>
            <p:cNvPr id="11" name="Picture 2">
              <a:extLst>
                <a:ext uri="{FF2B5EF4-FFF2-40B4-BE49-F238E27FC236}">
                  <a16:creationId xmlns:a16="http://schemas.microsoft.com/office/drawing/2014/main" id="{C1BA65BC-F1D5-4B88-8C93-EF53046ACE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3420" y="4635436"/>
              <a:ext cx="1138125" cy="16657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990A07EF-09A6-4362-823E-B6D8563BE9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6091" y="5204499"/>
              <a:ext cx="2140580" cy="5276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A951EC0D-660D-471C-A961-69AB415C466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2656" y="5061290"/>
              <a:ext cx="2027522" cy="8140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02A2DF80-7FB0-4C8A-8692-ABCB41D2ECC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76164" y="4899239"/>
              <a:ext cx="1507450" cy="11381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a:extLst>
                <a:ext uri="{FF2B5EF4-FFF2-40B4-BE49-F238E27FC236}">
                  <a16:creationId xmlns:a16="http://schemas.microsoft.com/office/drawing/2014/main" id="{418879A2-908E-40E9-A753-0C5E16E40B5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8613" t="10393" r="4745" b="8020"/>
            <a:stretch/>
          </p:blipFill>
          <p:spPr bwMode="auto">
            <a:xfrm>
              <a:off x="8959599" y="4687448"/>
              <a:ext cx="2357458" cy="13282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D86CC18-F4A8-46C6-8AED-8DC15172AB29}"/>
                </a:ext>
              </a:extLst>
            </p:cNvPr>
            <p:cNvSpPr txBox="1"/>
            <p:nvPr/>
          </p:nvSpPr>
          <p:spPr>
            <a:xfrm>
              <a:off x="2805151" y="4410862"/>
              <a:ext cx="4286865" cy="490805"/>
            </a:xfrm>
            <a:prstGeom prst="rect">
              <a:avLst/>
            </a:prstGeom>
            <a:solidFill>
              <a:schemeClr val="accent2"/>
            </a:solidFill>
            <a:ln w="19050">
              <a:solidFill>
                <a:schemeClr val="accent1">
                  <a:lumMod val="75000"/>
                </a:schemeClr>
              </a:solid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Strategic Alliances</a:t>
              </a:r>
            </a:p>
          </p:txBody>
        </p:sp>
      </p:grpSp>
      <p:sp>
        <p:nvSpPr>
          <p:cNvPr id="6" name="Content Placeholder 2">
            <a:extLst>
              <a:ext uri="{FF2B5EF4-FFF2-40B4-BE49-F238E27FC236}">
                <a16:creationId xmlns:a16="http://schemas.microsoft.com/office/drawing/2014/main" id="{988A695E-90AB-4DB4-3C51-1F86280AA442}"/>
              </a:ext>
              <a:ext uri="{C183D7F6-B498-43B3-948B-1728B52AA6E4}">
                <adec:decorative xmlns:adec="http://schemas.microsoft.com/office/drawing/2017/decorative" val="1"/>
              </a:ext>
            </a:extLst>
          </p:cNvPr>
          <p:cNvSpPr txBox="1">
            <a:spLocks/>
          </p:cNvSpPr>
          <p:nvPr/>
        </p:nvSpPr>
        <p:spPr>
          <a:xfrm>
            <a:off x="8066155" y="4698285"/>
            <a:ext cx="3903770" cy="846386"/>
          </a:xfrm>
          <a:prstGeom prst="rect">
            <a:avLst/>
          </a:prstGeom>
        </p:spPr>
        <p:txBody>
          <a:bodyPr vert="horz" wrap="square" lIns="91440" tIns="45720" rIns="91440" bIns="45720" rtlCol="0">
            <a:spAutoFit/>
          </a:bodyPr>
          <a:lstStyle>
            <a:lvl1pPr marL="274320" indent="-228600" algn="l" defTabSz="914400" rtl="0" eaLnBrk="1" latinLnBrk="0" hangingPunct="1">
              <a:lnSpc>
                <a:spcPct val="100000"/>
              </a:lnSpc>
              <a:spcBef>
                <a:spcPts val="1200"/>
              </a:spcBef>
              <a:buClr>
                <a:schemeClr val="tx2"/>
              </a:buClr>
              <a:buSzPct val="100000"/>
              <a:buFont typeface="Arial" pitchFamily="34" charset="0"/>
              <a:buChar char="▪"/>
              <a:defRPr sz="2800" kern="1200">
                <a:solidFill>
                  <a:schemeClr val="tx1"/>
                </a:solidFill>
                <a:latin typeface="+mn-lt"/>
                <a:ea typeface="+mn-ea"/>
                <a:cs typeface="+mn-cs"/>
              </a:defRPr>
            </a:lvl1pPr>
            <a:lvl2pPr marL="59436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2pPr>
            <a:lvl3pPr marL="91440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3pPr>
            <a:lvl4pPr marL="123444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4pPr>
            <a:lvl5pPr marL="1554480" indent="-228600" algn="l" defTabSz="914400" rtl="0" eaLnBrk="1" latinLnBrk="0" hangingPunct="1">
              <a:lnSpc>
                <a:spcPct val="100000"/>
              </a:lnSpc>
              <a:spcBef>
                <a:spcPts val="1200"/>
              </a:spcBef>
              <a:buClr>
                <a:schemeClr val="tx2"/>
              </a:buClr>
              <a:buSzPct val="100000"/>
              <a:buFont typeface="Arial" pitchFamily="34" charset="0"/>
              <a:buChar char="▪"/>
              <a:defRPr sz="22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0" indent="0">
              <a:spcBef>
                <a:spcPts val="600"/>
              </a:spcBef>
              <a:buClr>
                <a:schemeClr val="accent5">
                  <a:lumMod val="75000"/>
                </a:schemeClr>
              </a:buClr>
              <a:buNone/>
            </a:pPr>
            <a:r>
              <a:rPr lang="en-US" sz="2200" dirty="0">
                <a:highlight>
                  <a:srgbClr val="FFFFFF"/>
                </a:highlight>
                <a:hlinkClick r:id="rId15"/>
              </a:rPr>
              <a:t>www.globalmethane.org</a:t>
            </a:r>
            <a:r>
              <a:rPr lang="en-US" sz="2200" dirty="0">
                <a:highlight>
                  <a:srgbClr val="FFFFFF"/>
                </a:highlight>
              </a:rPr>
              <a:t>  </a:t>
            </a:r>
          </a:p>
          <a:p>
            <a:pPr marL="0" indent="0">
              <a:spcBef>
                <a:spcPts val="600"/>
              </a:spcBef>
              <a:buClr>
                <a:schemeClr val="accent5">
                  <a:lumMod val="75000"/>
                </a:schemeClr>
              </a:buClr>
              <a:buNone/>
            </a:pPr>
            <a:endParaRPr lang="en-US" sz="2200" dirty="0">
              <a:highlight>
                <a:srgbClr val="FFFFFF"/>
              </a:highlight>
            </a:endParaRPr>
          </a:p>
        </p:txBody>
      </p:sp>
      <p:sp>
        <p:nvSpPr>
          <p:cNvPr id="4" name="Slide Number Placeholder 3">
            <a:extLst>
              <a:ext uri="{FF2B5EF4-FFF2-40B4-BE49-F238E27FC236}">
                <a16:creationId xmlns:a16="http://schemas.microsoft.com/office/drawing/2014/main" id="{0A419A6C-9146-418E-A3CD-7149CF12A73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210369A-B4EA-4248-B8C6-02D0630FEC70}" type="slidenum">
              <a:rPr kumimoji="0" lang="en-US" sz="1200" b="0" i="0" u="none" strike="noStrike" kern="1200" cap="none" spc="0" normalizeH="0" baseline="0" noProof="0" smtClean="0">
                <a:ln>
                  <a:noFill/>
                </a:ln>
                <a:solidFill>
                  <a:prstClr val="black">
                    <a:lumMod val="85000"/>
                    <a:lumOff val="15000"/>
                  </a:prstClr>
                </a:solidFill>
                <a:effectLst/>
                <a:uLnTx/>
                <a:uFillTx/>
                <a:latin typeface="Calibri Light" panose="020F03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01EE7E11-D000-E74B-DFD2-898E3D85AC58}"/>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26286" y="17160"/>
            <a:ext cx="2301921" cy="1325564"/>
          </a:xfrm>
          <a:prstGeom prst="rect">
            <a:avLst/>
          </a:prstGeom>
        </p:spPr>
      </p:pic>
    </p:spTree>
    <p:custDataLst>
      <p:tags r:id="rId1"/>
    </p:custDataLst>
    <p:extLst>
      <p:ext uri="{BB962C8B-B14F-4D97-AF65-F5344CB8AC3E}">
        <p14:creationId xmlns:p14="http://schemas.microsoft.com/office/powerpoint/2010/main" val="117762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09D6-26AA-4FAE-A58B-279AE12D41D3}"/>
              </a:ext>
            </a:extLst>
          </p:cNvPr>
          <p:cNvSpPr>
            <a:spLocks noGrp="1"/>
          </p:cNvSpPr>
          <p:nvPr>
            <p:ph type="title"/>
          </p:nvPr>
        </p:nvSpPr>
        <p:spPr/>
        <p:txBody>
          <a:bodyPr>
            <a:normAutofit/>
          </a:bodyPr>
          <a:lstStyle/>
          <a:p>
            <a:r>
              <a:rPr lang="en-US" dirty="0">
                <a:latin typeface="Arial Rounded MT Bold" panose="020F0704030504030204" pitchFamily="34" charset="0"/>
              </a:rPr>
              <a:t>GMI has reduced methane emissions globally</a:t>
            </a:r>
          </a:p>
        </p:txBody>
      </p:sp>
      <p:sp>
        <p:nvSpPr>
          <p:cNvPr id="5" name="Rectangle 4">
            <a:extLst>
              <a:ext uri="{FF2B5EF4-FFF2-40B4-BE49-F238E27FC236}">
                <a16:creationId xmlns:a16="http://schemas.microsoft.com/office/drawing/2014/main" id="{D397A246-D880-6CBC-B6CA-F9F1320A756E}"/>
              </a:ext>
              <a:ext uri="{C183D7F6-B498-43B3-948B-1728B52AA6E4}">
                <adec:decorative xmlns:adec="http://schemas.microsoft.com/office/drawing/2017/decorative" val="1"/>
              </a:ext>
            </a:extLst>
          </p:cNvPr>
          <p:cNvSpPr/>
          <p:nvPr/>
        </p:nvSpPr>
        <p:spPr>
          <a:xfrm>
            <a:off x="5821201" y="4607572"/>
            <a:ext cx="6105621" cy="175449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6" name="Right Brace 5">
            <a:extLst>
              <a:ext uri="{FF2B5EF4-FFF2-40B4-BE49-F238E27FC236}">
                <a16:creationId xmlns:a16="http://schemas.microsoft.com/office/drawing/2014/main" id="{5A7409FE-6FEE-9ED4-CFDE-F709A7D31654}"/>
              </a:ext>
              <a:ext uri="{C183D7F6-B498-43B3-948B-1728B52AA6E4}">
                <adec:decorative xmlns:adec="http://schemas.microsoft.com/office/drawing/2017/decorative" val="1"/>
              </a:ext>
            </a:extLst>
          </p:cNvPr>
          <p:cNvSpPr/>
          <p:nvPr/>
        </p:nvSpPr>
        <p:spPr>
          <a:xfrm>
            <a:off x="4954562" y="893345"/>
            <a:ext cx="866640" cy="5955425"/>
          </a:xfrm>
          <a:prstGeom prst="rightBrace">
            <a:avLst>
              <a:gd name="adj1" fmla="val 128544"/>
              <a:gd name="adj2" fmla="val 50098"/>
            </a:avLst>
          </a:prstGeom>
          <a:solidFill>
            <a:schemeClr val="accent1">
              <a:lumMod val="75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Open Sans"/>
              <a:ea typeface="+mn-ea"/>
              <a:cs typeface="+mn-cs"/>
            </a:endParaRPr>
          </a:p>
        </p:txBody>
      </p:sp>
      <p:sp>
        <p:nvSpPr>
          <p:cNvPr id="12" name="Rectangle 11">
            <a:extLst>
              <a:ext uri="{FF2B5EF4-FFF2-40B4-BE49-F238E27FC236}">
                <a16:creationId xmlns:a16="http://schemas.microsoft.com/office/drawing/2014/main" id="{A387128B-A16D-B00F-73B0-340999404654}"/>
              </a:ext>
              <a:ext uri="{C183D7F6-B498-43B3-948B-1728B52AA6E4}">
                <adec:decorative xmlns:adec="http://schemas.microsoft.com/office/drawing/2017/decorative" val="1"/>
              </a:ext>
            </a:extLst>
          </p:cNvPr>
          <p:cNvSpPr/>
          <p:nvPr/>
        </p:nvSpPr>
        <p:spPr>
          <a:xfrm>
            <a:off x="0" y="886397"/>
            <a:ext cx="4955789" cy="5962669"/>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a:ea typeface="+mn-ea"/>
              <a:cs typeface="+mn-cs"/>
            </a:endParaRPr>
          </a:p>
        </p:txBody>
      </p:sp>
      <p:pic>
        <p:nvPicPr>
          <p:cNvPr id="13" name="Graphic 12">
            <a:extLst>
              <a:ext uri="{FF2B5EF4-FFF2-40B4-BE49-F238E27FC236}">
                <a16:creationId xmlns:a16="http://schemas.microsoft.com/office/drawing/2014/main" id="{1040A66D-7341-7BE2-CAAB-4ABF79DD68E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7168" y="1179548"/>
            <a:ext cx="914400" cy="914400"/>
          </a:xfrm>
          <a:prstGeom prst="rect">
            <a:avLst/>
          </a:prstGeom>
        </p:spPr>
      </p:pic>
      <p:pic>
        <p:nvPicPr>
          <p:cNvPr id="15" name="Graphic 14">
            <a:extLst>
              <a:ext uri="{FF2B5EF4-FFF2-40B4-BE49-F238E27FC236}">
                <a16:creationId xmlns:a16="http://schemas.microsoft.com/office/drawing/2014/main" id="{87B93336-B74D-6C0F-EBFE-F746B2DB20C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7168" y="3832844"/>
            <a:ext cx="914400" cy="914400"/>
          </a:xfrm>
          <a:prstGeom prst="rect">
            <a:avLst/>
          </a:prstGeom>
        </p:spPr>
      </p:pic>
      <p:pic>
        <p:nvPicPr>
          <p:cNvPr id="26" name="Graphic 25">
            <a:extLst>
              <a:ext uri="{FF2B5EF4-FFF2-40B4-BE49-F238E27FC236}">
                <a16:creationId xmlns:a16="http://schemas.microsoft.com/office/drawing/2014/main" id="{CB552A92-46C5-36E6-47BC-87DD9DA604B1}"/>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661" y="5601706"/>
            <a:ext cx="914400" cy="914400"/>
          </a:xfrm>
          <a:prstGeom prst="rect">
            <a:avLst/>
          </a:prstGeom>
        </p:spPr>
      </p:pic>
      <p:pic>
        <p:nvPicPr>
          <p:cNvPr id="29" name="Graphic 28">
            <a:extLst>
              <a:ext uri="{FF2B5EF4-FFF2-40B4-BE49-F238E27FC236}">
                <a16:creationId xmlns:a16="http://schemas.microsoft.com/office/drawing/2014/main" id="{7DE003DC-03E6-4351-DC0E-83E41AC6FE35}"/>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2198" y="4717276"/>
            <a:ext cx="914400" cy="914400"/>
          </a:xfrm>
          <a:prstGeom prst="rect">
            <a:avLst/>
          </a:prstGeom>
        </p:spPr>
      </p:pic>
      <p:pic>
        <p:nvPicPr>
          <p:cNvPr id="30" name="Graphic 29">
            <a:extLst>
              <a:ext uri="{FF2B5EF4-FFF2-40B4-BE49-F238E27FC236}">
                <a16:creationId xmlns:a16="http://schemas.microsoft.com/office/drawing/2014/main" id="{EB0A30E8-ED51-DD60-2355-9AADCB906FFB}"/>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7168" y="2948412"/>
            <a:ext cx="914400" cy="914400"/>
          </a:xfrm>
          <a:prstGeom prst="rect">
            <a:avLst/>
          </a:prstGeom>
        </p:spPr>
      </p:pic>
      <p:pic>
        <p:nvPicPr>
          <p:cNvPr id="32" name="Graphic 31">
            <a:extLst>
              <a:ext uri="{FF2B5EF4-FFF2-40B4-BE49-F238E27FC236}">
                <a16:creationId xmlns:a16="http://schemas.microsoft.com/office/drawing/2014/main" id="{5664CF01-2E57-B82B-D967-4B6A16AE3373}"/>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9244" y="2063980"/>
            <a:ext cx="914400" cy="914400"/>
          </a:xfrm>
          <a:prstGeom prst="rect">
            <a:avLst/>
          </a:prstGeom>
        </p:spPr>
      </p:pic>
      <p:sp>
        <p:nvSpPr>
          <p:cNvPr id="42" name="Text Box 6">
            <a:extLst>
              <a:ext uri="{FF2B5EF4-FFF2-40B4-BE49-F238E27FC236}">
                <a16:creationId xmlns:a16="http://schemas.microsoft.com/office/drawing/2014/main" id="{3F2D1E17-24FC-8415-9D2A-7AA267FD0AD6}"/>
              </a:ext>
            </a:extLst>
          </p:cNvPr>
          <p:cNvSpPr txBox="1"/>
          <p:nvPr/>
        </p:nvSpPr>
        <p:spPr>
          <a:xfrm>
            <a:off x="1192855" y="1436693"/>
            <a:ext cx="4122449" cy="338554"/>
          </a:xfrm>
          <a:prstGeom prst="rect">
            <a:avLst/>
          </a:prstGeom>
          <a:noFill/>
          <a:ln>
            <a:noFill/>
          </a:ln>
          <a:effectLst/>
          <a:extLst>
            <a:ext uri="{C572A759-6A51-4108-AA02-DFA0A04FC94B}">
              <ma14:wrappingTextBoxFlag xmlns="" xmlns:lc="http://schemas.openxmlformats.org/drawingml/2006/lockedCanva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a:ea typeface="Times New Roman" panose="02020603050405020304" pitchFamily="18" charset="0"/>
                <a:cs typeface="Calibri Light" panose="020F0302020204030204" pitchFamily="34" charset="0"/>
              </a:rPr>
              <a:t>Grown from 14 to 47 Partner Countries</a:t>
            </a:r>
            <a:endParaRPr kumimoji="0" lang="en-US" sz="1600" b="0" i="0" u="none" strike="noStrike" kern="1200" cap="none" spc="0" normalizeH="0" baseline="0" noProof="0" dirty="0">
              <a:ln>
                <a:noFill/>
              </a:ln>
              <a:solidFill>
                <a:prstClr val="white"/>
              </a:solidFill>
              <a:effectLst/>
              <a:uLnTx/>
              <a:uFillTx/>
              <a:latin typeface="Open Sans"/>
              <a:ea typeface="MS Mincho" panose="02020609040205080304" pitchFamily="49" charset="-128"/>
              <a:cs typeface="Calibri Light" panose="020F0302020204030204" pitchFamily="34" charset="0"/>
            </a:endParaRPr>
          </a:p>
        </p:txBody>
      </p:sp>
      <p:sp>
        <p:nvSpPr>
          <p:cNvPr id="43" name="Text Box 3">
            <a:extLst>
              <a:ext uri="{FF2B5EF4-FFF2-40B4-BE49-F238E27FC236}">
                <a16:creationId xmlns:a16="http://schemas.microsoft.com/office/drawing/2014/main" id="{97077E23-4742-DA3B-EB27-76FCA15B9238}"/>
              </a:ext>
            </a:extLst>
          </p:cNvPr>
          <p:cNvSpPr txBox="1"/>
          <p:nvPr/>
        </p:nvSpPr>
        <p:spPr>
          <a:xfrm>
            <a:off x="1181769" y="2167237"/>
            <a:ext cx="4122449" cy="584775"/>
          </a:xfrm>
          <a:prstGeom prst="rect">
            <a:avLst/>
          </a:prstGeom>
          <a:noFill/>
          <a:ln>
            <a:noFill/>
          </a:ln>
          <a:effectLst/>
          <a:extLst>
            <a:ext uri="{C572A759-6A51-4108-AA02-DFA0A04FC94B}">
              <ma14:wrappingTextBoxFlag xmlns="" xmlns:lc="http://schemas.openxmlformats.org/drawingml/2006/lockedCanva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a:ea typeface="MS Mincho" panose="02020609040205080304" pitchFamily="49" charset="-128"/>
                <a:cs typeface="Calibri Light" panose="020F0302020204030204" pitchFamily="34" charset="0"/>
              </a:rPr>
              <a:t>More than $650 million in leveraged funding for projects and training</a:t>
            </a:r>
          </a:p>
        </p:txBody>
      </p:sp>
      <p:sp>
        <p:nvSpPr>
          <p:cNvPr id="44" name="Text Box 4">
            <a:extLst>
              <a:ext uri="{FF2B5EF4-FFF2-40B4-BE49-F238E27FC236}">
                <a16:creationId xmlns:a16="http://schemas.microsoft.com/office/drawing/2014/main" id="{D51E7376-517B-601A-E5B6-2A4243E82888}"/>
              </a:ext>
            </a:extLst>
          </p:cNvPr>
          <p:cNvSpPr txBox="1"/>
          <p:nvPr/>
        </p:nvSpPr>
        <p:spPr>
          <a:xfrm>
            <a:off x="1181769" y="3051669"/>
            <a:ext cx="4122449" cy="338554"/>
          </a:xfrm>
          <a:prstGeom prst="rect">
            <a:avLst/>
          </a:prstGeom>
          <a:noFill/>
          <a:ln>
            <a:noFill/>
          </a:ln>
          <a:effectLst/>
          <a:extLst>
            <a:ext uri="{C572A759-6A51-4108-AA02-DFA0A04FC94B}">
              <ma14:wrappingTextBoxFlag xmlns="" xmlns:lc="http://schemas.openxmlformats.org/drawingml/2006/lockedCanva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a:ea typeface="Times New Roman" panose="02020603050405020304" pitchFamily="18" charset="0"/>
                <a:cs typeface="Calibri Light" panose="020F0302020204030204" pitchFamily="34" charset="0"/>
              </a:rPr>
              <a:t>More than 700 Project Network members </a:t>
            </a:r>
            <a:endParaRPr kumimoji="0" lang="en-US" sz="1600" b="0" i="0" u="none" strike="noStrike" kern="1200" cap="none" spc="0" normalizeH="0" baseline="0" noProof="0" dirty="0">
              <a:ln>
                <a:noFill/>
              </a:ln>
              <a:solidFill>
                <a:prstClr val="white"/>
              </a:solidFill>
              <a:effectLst/>
              <a:uLnTx/>
              <a:uFillTx/>
              <a:latin typeface="Open Sans"/>
              <a:ea typeface="MS Mincho" panose="02020609040205080304" pitchFamily="49" charset="-128"/>
              <a:cs typeface="Calibri Light" panose="020F0302020204030204" pitchFamily="34" charset="0"/>
            </a:endParaRPr>
          </a:p>
        </p:txBody>
      </p:sp>
      <p:sp>
        <p:nvSpPr>
          <p:cNvPr id="41" name="Text Box 8">
            <a:extLst>
              <a:ext uri="{FF2B5EF4-FFF2-40B4-BE49-F238E27FC236}">
                <a16:creationId xmlns:a16="http://schemas.microsoft.com/office/drawing/2014/main" id="{E573ACD2-A97E-F6F1-144E-300EE091F267}"/>
              </a:ext>
            </a:extLst>
          </p:cNvPr>
          <p:cNvSpPr txBox="1"/>
          <p:nvPr/>
        </p:nvSpPr>
        <p:spPr>
          <a:xfrm>
            <a:off x="1125595" y="3681979"/>
            <a:ext cx="4134551" cy="1077218"/>
          </a:xfrm>
          <a:prstGeom prst="rect">
            <a:avLst/>
          </a:prstGeom>
          <a:noFill/>
          <a:ln>
            <a:noFill/>
          </a:ln>
          <a:effectLst/>
          <a:extLst>
            <a:ext uri="{C572A759-6A51-4108-AA02-DFA0A04FC94B}">
              <ma14:wrappingTextBoxFlag xmlns="" xmlns:lc="http://schemas.openxmlformats.org/drawingml/2006/lockedCanva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a:ea typeface="Times New Roman" panose="02020603050405020304" pitchFamily="18" charset="0"/>
                <a:cs typeface="Calibri Light" panose="020F0302020204030204" pitchFamily="34" charset="0"/>
              </a:rPr>
              <a:t>Conducted or developed nearly 2000 assessments, pre-feasibility studies, feasibility studies, study tours, publications, guidances and site visits</a:t>
            </a:r>
          </a:p>
        </p:txBody>
      </p:sp>
      <p:sp>
        <p:nvSpPr>
          <p:cNvPr id="38" name="Text Box 7">
            <a:extLst>
              <a:ext uri="{FF2B5EF4-FFF2-40B4-BE49-F238E27FC236}">
                <a16:creationId xmlns:a16="http://schemas.microsoft.com/office/drawing/2014/main" id="{4684D6B7-04C0-1235-5085-76A7FC2FCF55}"/>
              </a:ext>
            </a:extLst>
          </p:cNvPr>
          <p:cNvSpPr txBox="1"/>
          <p:nvPr/>
        </p:nvSpPr>
        <p:spPr>
          <a:xfrm>
            <a:off x="1180753" y="4869268"/>
            <a:ext cx="4134551" cy="615553"/>
          </a:xfrm>
          <a:prstGeom prst="rect">
            <a:avLst/>
          </a:prstGeom>
          <a:noFill/>
          <a:ln>
            <a:noFill/>
          </a:ln>
          <a:effectLst/>
          <a:extLst>
            <a:ext uri="{C572A759-6A51-4108-AA02-DFA0A04FC94B}">
              <ma14:wrappingTextBoxFlag xmlns="" xmlns:lc="http://schemas.openxmlformats.org/drawingml/2006/lockedCanva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a:ea typeface="Times New Roman" panose="02020603050405020304" pitchFamily="18" charset="0"/>
                <a:cs typeface="Calibri Light" panose="020F0302020204030204" pitchFamily="34" charset="0"/>
              </a:rPr>
              <a:t>Provided training for more than 50,000 people on methane mitigation</a:t>
            </a:r>
            <a:r>
              <a:rPr kumimoji="0" lang="en-US" sz="1800" b="0" i="0" u="none" strike="noStrike" kern="1200" cap="none" spc="0" normalizeH="0" baseline="0" noProof="0" dirty="0">
                <a:ln>
                  <a:noFill/>
                </a:ln>
                <a:solidFill>
                  <a:prstClr val="white"/>
                </a:solidFill>
                <a:effectLst/>
                <a:uLnTx/>
                <a:uFillTx/>
                <a:latin typeface="Open Sans"/>
                <a:ea typeface="MS Mincho" panose="02020609040205080304" pitchFamily="49" charset="-128"/>
                <a:cs typeface="Calibri Light" panose="020F0302020204030204" pitchFamily="34" charset="0"/>
              </a:rPr>
              <a:t> </a:t>
            </a:r>
            <a:endParaRPr kumimoji="0" lang="en-US" sz="1600" b="0" i="0" u="none" strike="noStrike" kern="1200" cap="none" spc="0" normalizeH="0" baseline="0" noProof="0" dirty="0">
              <a:ln>
                <a:noFill/>
              </a:ln>
              <a:solidFill>
                <a:prstClr val="white"/>
              </a:solidFill>
              <a:effectLst/>
              <a:uLnTx/>
              <a:uFillTx/>
              <a:latin typeface="Open Sans"/>
              <a:ea typeface="MS Mincho" panose="02020609040205080304" pitchFamily="49" charset="-128"/>
              <a:cs typeface="Calibri Light" panose="020F0302020204030204" pitchFamily="34" charset="0"/>
            </a:endParaRPr>
          </a:p>
        </p:txBody>
      </p:sp>
      <p:sp>
        <p:nvSpPr>
          <p:cNvPr id="35" name="Text Box 2">
            <a:extLst>
              <a:ext uri="{FF2B5EF4-FFF2-40B4-BE49-F238E27FC236}">
                <a16:creationId xmlns:a16="http://schemas.microsoft.com/office/drawing/2014/main" id="{B485E454-CACD-D462-4B0D-9DE79164FD22}"/>
              </a:ext>
            </a:extLst>
          </p:cNvPr>
          <p:cNvSpPr txBox="1"/>
          <p:nvPr/>
        </p:nvSpPr>
        <p:spPr>
          <a:xfrm>
            <a:off x="1151763" y="5704963"/>
            <a:ext cx="4122449" cy="584775"/>
          </a:xfrm>
          <a:prstGeom prst="rect">
            <a:avLst/>
          </a:prstGeom>
          <a:noFill/>
          <a:ln>
            <a:noFill/>
          </a:ln>
          <a:effectLst/>
          <a:extLst>
            <a:ext uri="{C572A759-6A51-4108-AA02-DFA0A04FC94B}">
              <ma14:wrappingTextBoxFlag xmlns="" xmlns:lc="http://schemas.openxmlformats.org/drawingml/2006/lockedCanva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a:ea typeface="Times New Roman" panose="02020603050405020304" pitchFamily="18" charset="0"/>
                <a:cs typeface="Calibri Light" panose="020F0302020204030204" pitchFamily="34" charset="0"/>
              </a:rPr>
              <a:t>Developed more than 60 tools and resources</a:t>
            </a:r>
            <a:r>
              <a:rPr kumimoji="0" lang="en-US" sz="1600" b="0" i="0" u="none" strike="noStrike" kern="1200" cap="none" spc="0" normalizeH="0" baseline="0" noProof="0" dirty="0">
                <a:ln>
                  <a:noFill/>
                </a:ln>
                <a:solidFill>
                  <a:prstClr val="white"/>
                </a:solidFill>
                <a:effectLst/>
                <a:uLnTx/>
                <a:uFillTx/>
                <a:latin typeface="Open Sans"/>
                <a:ea typeface="MS Mincho" panose="02020609040205080304" pitchFamily="49" charset="-128"/>
                <a:cs typeface="Calibri Light" panose="020F0302020204030204" pitchFamily="34" charset="0"/>
              </a:rPr>
              <a:t> for methane mitigation</a:t>
            </a:r>
          </a:p>
        </p:txBody>
      </p:sp>
      <p:sp>
        <p:nvSpPr>
          <p:cNvPr id="51" name="Rectangle 50">
            <a:extLst>
              <a:ext uri="{FF2B5EF4-FFF2-40B4-BE49-F238E27FC236}">
                <a16:creationId xmlns:a16="http://schemas.microsoft.com/office/drawing/2014/main" id="{A701C1BF-AA83-30A7-4B6D-D135450E328C}"/>
              </a:ext>
            </a:extLst>
          </p:cNvPr>
          <p:cNvSpPr/>
          <p:nvPr/>
        </p:nvSpPr>
        <p:spPr>
          <a:xfrm flipH="1">
            <a:off x="5659654" y="1239985"/>
            <a:ext cx="6439185" cy="631894"/>
          </a:xfrm>
          <a:prstGeom prst="rect">
            <a:avLst/>
          </a:prstGeom>
          <a:noFill/>
          <a:ln w="38100">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Since 2004, GMI has reduced CH</a:t>
            </a:r>
            <a:r>
              <a:rPr kumimoji="0" lang="en-US" sz="1800" b="0" i="0" u="none" strike="noStrike" kern="1200" cap="none" spc="0" normalizeH="0" baseline="-25000" noProof="0" dirty="0">
                <a:ln>
                  <a:noFill/>
                </a:ln>
                <a:solidFill>
                  <a:prstClr val="black"/>
                </a:solidFill>
                <a:effectLst/>
                <a:uLnTx/>
                <a:uFillTx/>
                <a:latin typeface="Calibri" panose="020F0502020204030204" pitchFamily="34" charset="0"/>
                <a:ea typeface="+mn-ea"/>
                <a:cs typeface="Calibri" panose="020F0502020204030204" pitchFamily="34" charset="0"/>
              </a:rPr>
              <a:t>4</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by approximately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643 MMTCO</a:t>
            </a:r>
            <a:r>
              <a:rPr kumimoji="0" lang="en-US" sz="1800" b="1" i="0" u="none" strike="noStrike" kern="1200" cap="none" spc="0" normalizeH="0" baseline="-25000" noProof="0" dirty="0">
                <a:ln>
                  <a:noFill/>
                </a:ln>
                <a:solidFill>
                  <a:prstClr val="black"/>
                </a:solidFill>
                <a:effectLst/>
                <a:uLnTx/>
                <a:uFillTx/>
                <a:latin typeface="Calibri" panose="020F0502020204030204" pitchFamily="34" charset="0"/>
                <a:ea typeface="+mn-ea"/>
                <a:cs typeface="Calibri" panose="020F0502020204030204" pitchFamily="34" charset="0"/>
              </a:rPr>
              <a:t>2</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including</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approximately 40 MMTCO</a:t>
            </a:r>
            <a:r>
              <a:rPr kumimoji="0" lang="en-US" sz="1800" b="1" i="0" u="none" strike="noStrike" kern="1200" cap="none" spc="0" normalizeH="0" baseline="-25000" noProof="0" dirty="0">
                <a:ln>
                  <a:noFill/>
                </a:ln>
                <a:solidFill>
                  <a:prstClr val="black"/>
                </a:solidFill>
                <a:effectLst/>
                <a:uLnTx/>
                <a:uFillTx/>
                <a:latin typeface="Calibri" panose="020F0502020204030204" pitchFamily="34" charset="0"/>
                <a:ea typeface="+mn-ea"/>
                <a:cs typeface="Calibri" panose="020F0502020204030204" pitchFamily="34" charset="0"/>
              </a:rPr>
              <a:t>2</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achieved in 2022</a:t>
            </a:r>
          </a:p>
        </p:txBody>
      </p:sp>
      <p:pic>
        <p:nvPicPr>
          <p:cNvPr id="4" name="Picture 3" descr="The bar graph depicts Millions Metric Tons Carbon Dioxide Equivalent (643 MMTCO2e) through the years. ">
            <a:extLst>
              <a:ext uri="{FF2B5EF4-FFF2-40B4-BE49-F238E27FC236}">
                <a16:creationId xmlns:a16="http://schemas.microsoft.com/office/drawing/2014/main" id="{FC97DEFC-E2E8-AF1B-0A89-3116F3F4292C}"/>
              </a:ext>
            </a:extLst>
          </p:cNvPr>
          <p:cNvPicPr>
            <a:picLocks noChangeAspect="1"/>
          </p:cNvPicPr>
          <p:nvPr/>
        </p:nvPicPr>
        <p:blipFill>
          <a:blip r:embed="rId16"/>
          <a:stretch>
            <a:fillRect/>
          </a:stretch>
        </p:blipFill>
        <p:spPr>
          <a:xfrm>
            <a:off x="5873435" y="1608080"/>
            <a:ext cx="6151397" cy="2999492"/>
          </a:xfrm>
          <a:prstGeom prst="rect">
            <a:avLst/>
          </a:prstGeom>
        </p:spPr>
      </p:pic>
      <p:sp>
        <p:nvSpPr>
          <p:cNvPr id="45" name="Rectangle 44">
            <a:extLst>
              <a:ext uri="{FF2B5EF4-FFF2-40B4-BE49-F238E27FC236}">
                <a16:creationId xmlns:a16="http://schemas.microsoft.com/office/drawing/2014/main" id="{F4903FD6-75C8-313E-1AE0-815CED654518}"/>
              </a:ext>
            </a:extLst>
          </p:cNvPr>
          <p:cNvSpPr/>
          <p:nvPr/>
        </p:nvSpPr>
        <p:spPr>
          <a:xfrm>
            <a:off x="6002877" y="4484238"/>
            <a:ext cx="5831062" cy="1989039"/>
          </a:xfrm>
          <a:prstGeom prst="rect">
            <a:avLst/>
          </a:prstGeom>
          <a:noFill/>
        </p:spPr>
        <p:txBody>
          <a:bodyPr wrap="square" tIns="18288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a:ea typeface="+mn-ea"/>
                <a:cs typeface="Calibri Light" panose="020F0302020204030204" pitchFamily="34" charset="0"/>
              </a:rPr>
              <a:t>643 MMTCO</a:t>
            </a:r>
            <a:r>
              <a:rPr kumimoji="0" lang="en-US" sz="1200" b="0" i="0" u="none" strike="noStrike" kern="1200" cap="none" spc="0" normalizeH="0" baseline="-25000" noProof="0" dirty="0">
                <a:ln>
                  <a:noFill/>
                </a:ln>
                <a:solidFill>
                  <a:prstClr val="black"/>
                </a:solidFill>
                <a:effectLst/>
                <a:uLnTx/>
                <a:uFillTx/>
                <a:latin typeface="Open Sans"/>
                <a:ea typeface="+mn-ea"/>
                <a:cs typeface="Calibri Light" panose="020F0302020204030204" pitchFamily="34" charset="0"/>
              </a:rPr>
              <a:t>2</a:t>
            </a:r>
            <a:r>
              <a:rPr kumimoji="0" lang="en-US" sz="1200" b="0" i="0" u="none" strike="noStrike" kern="1200" cap="none" spc="0" normalizeH="0" baseline="0" noProof="0" dirty="0">
                <a:ln>
                  <a:noFill/>
                </a:ln>
                <a:solidFill>
                  <a:prstClr val="black"/>
                </a:solidFill>
                <a:effectLst/>
                <a:uLnTx/>
                <a:uFillTx/>
                <a:latin typeface="Open Sans"/>
                <a:ea typeface="+mn-ea"/>
                <a:cs typeface="Calibri Light" panose="020F0302020204030204" pitchFamily="34" charset="0"/>
              </a:rPr>
              <a:t>e is approximately equivalent* to the CO</a:t>
            </a:r>
            <a:r>
              <a:rPr kumimoji="0" lang="en-US" sz="1200" b="0" i="0" u="none" strike="noStrike" kern="1200" cap="none" spc="0" normalizeH="0" baseline="-25000" noProof="0" dirty="0">
                <a:ln>
                  <a:noFill/>
                </a:ln>
                <a:solidFill>
                  <a:prstClr val="black"/>
                </a:solidFill>
                <a:effectLst/>
                <a:uLnTx/>
                <a:uFillTx/>
                <a:latin typeface="Open Sans"/>
                <a:ea typeface="+mn-ea"/>
                <a:cs typeface="Calibri Light" panose="020F0302020204030204" pitchFamily="34" charset="0"/>
              </a:rPr>
              <a:t>2</a:t>
            </a:r>
            <a:r>
              <a:rPr kumimoji="0" lang="en-US" sz="1200" b="0" i="0" u="none" strike="noStrike" kern="1200" cap="none" spc="0" normalizeH="0" baseline="0" noProof="0" dirty="0">
                <a:ln>
                  <a:noFill/>
                </a:ln>
                <a:solidFill>
                  <a:prstClr val="black"/>
                </a:solidFill>
                <a:effectLst/>
                <a:uLnTx/>
                <a:uFillTx/>
                <a:latin typeface="Open Sans"/>
                <a:ea typeface="+mn-ea"/>
                <a:cs typeface="Calibri Light" panose="020F0302020204030204" pitchFamily="34" charset="0"/>
              </a:rPr>
              <a:t> emissions </a:t>
            </a:r>
            <a:br>
              <a:rPr kumimoji="0" lang="en-US" sz="1200" b="0" i="0" u="none" strike="noStrike" kern="1200" cap="none" spc="0" normalizeH="0" baseline="0" noProof="0" dirty="0">
                <a:ln>
                  <a:noFill/>
                </a:ln>
                <a:solidFill>
                  <a:prstClr val="black"/>
                </a:solidFill>
                <a:effectLst/>
                <a:uLnTx/>
                <a:uFillTx/>
                <a:latin typeface="Open Sans"/>
                <a:ea typeface="+mn-ea"/>
                <a:cs typeface="Calibri Light" panose="020F0302020204030204" pitchFamily="34" charset="0"/>
              </a:rPr>
            </a:br>
            <a:r>
              <a:rPr kumimoji="0" lang="en-US" sz="1200" b="0" i="0" u="none" strike="noStrike" kern="1200" cap="none" spc="0" normalizeH="0" baseline="0" noProof="0" dirty="0">
                <a:ln>
                  <a:noFill/>
                </a:ln>
                <a:solidFill>
                  <a:prstClr val="black"/>
                </a:solidFill>
                <a:effectLst/>
                <a:uLnTx/>
                <a:uFillTx/>
                <a:latin typeface="Open Sans"/>
                <a:ea typeface="+mn-ea"/>
                <a:cs typeface="Calibri Light" panose="020F0302020204030204" pitchFamily="34" charset="0"/>
              </a:rPr>
              <a:t>from any one of the following:</a:t>
            </a:r>
          </a:p>
        </p:txBody>
      </p:sp>
      <p:pic>
        <p:nvPicPr>
          <p:cNvPr id="46" name="Picture 8">
            <a:extLst>
              <a:ext uri="{FF2B5EF4-FFF2-40B4-BE49-F238E27FC236}">
                <a16:creationId xmlns:a16="http://schemas.microsoft.com/office/drawing/2014/main" id="{09F3E62E-A7DC-43A2-0077-3768E94172C7}"/>
              </a:ext>
              <a:ext uri="{C183D7F6-B498-43B3-948B-1728B52AA6E4}">
                <adec:decorative xmlns:adec="http://schemas.microsoft.com/office/drawing/2017/decorative" val="1"/>
              </a:ext>
            </a:extLst>
          </p:cNvPr>
          <p:cNvPicPr>
            <a:picLocks noChangeAspect="1" noChangeArrowheads="1"/>
          </p:cNvPicPr>
          <p:nvPr/>
        </p:nvPicPr>
        <p:blipFill>
          <a:blip r:embed="rId17">
            <a:biLevel thresh="75000"/>
            <a:extLst>
              <a:ext uri="{28A0092B-C50C-407E-A947-70E740481C1C}">
                <a14:useLocalDpi xmlns:a14="http://schemas.microsoft.com/office/drawing/2010/main" val="0"/>
              </a:ext>
            </a:extLst>
          </a:blip>
          <a:srcRect/>
          <a:stretch>
            <a:fillRect/>
          </a:stretch>
        </p:blipFill>
        <p:spPr bwMode="auto">
          <a:xfrm>
            <a:off x="6727463" y="5034503"/>
            <a:ext cx="380425" cy="50723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7A3D7AE5-791E-25A8-FE79-9CA530712B65}"/>
              </a:ext>
            </a:extLst>
          </p:cNvPr>
          <p:cNvSpPr/>
          <p:nvPr/>
        </p:nvSpPr>
        <p:spPr>
          <a:xfrm>
            <a:off x="6119361" y="5462956"/>
            <a:ext cx="1757208" cy="923330"/>
          </a:xfrm>
          <a:prstGeom prst="rect">
            <a:avLst/>
          </a:prstGeom>
        </p:spPr>
        <p:txBody>
          <a:bodyPr wrap="square" lIns="0" tIns="91440" rIns="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Calibri Light" panose="020F0302020204030204" pitchFamily="34" charset="0"/>
              </a:rPr>
              <a:t>274 Billion </a:t>
            </a:r>
            <a:br>
              <a:rPr kumimoji="0" lang="en-US" sz="1600" b="0" i="0" u="none" strike="noStrike" kern="1200" cap="none" spc="0" normalizeH="0" baseline="0" noProof="0" dirty="0">
                <a:ln>
                  <a:noFill/>
                </a:ln>
                <a:solidFill>
                  <a:prstClr val="black"/>
                </a:solidFill>
                <a:effectLst/>
                <a:uLnTx/>
                <a:uFillTx/>
                <a:latin typeface="Open Sans"/>
                <a:ea typeface="+mn-ea"/>
                <a:cs typeface="Calibri Light" panose="020F0302020204030204" pitchFamily="34" charset="0"/>
              </a:rPr>
            </a:br>
            <a:r>
              <a:rPr kumimoji="0" lang="en-US" sz="1400" b="0" i="0" u="none" strike="noStrike" kern="1200" cap="none" spc="0" normalizeH="0" baseline="0" noProof="0" dirty="0">
                <a:ln>
                  <a:noFill/>
                </a:ln>
                <a:solidFill>
                  <a:prstClr val="black"/>
                </a:solidFill>
                <a:effectLst/>
                <a:uLnTx/>
                <a:uFillTx/>
                <a:latin typeface="Open Sans"/>
                <a:ea typeface="+mn-ea"/>
                <a:cs typeface="Calibri Light" panose="020F0302020204030204" pitchFamily="34" charset="0"/>
              </a:rPr>
              <a:t>liters of gasoline consumed</a:t>
            </a:r>
          </a:p>
        </p:txBody>
      </p:sp>
      <p:sp>
        <p:nvSpPr>
          <p:cNvPr id="53" name="Rectangle 52">
            <a:extLst>
              <a:ext uri="{FF2B5EF4-FFF2-40B4-BE49-F238E27FC236}">
                <a16:creationId xmlns:a16="http://schemas.microsoft.com/office/drawing/2014/main" id="{B7FB8BC4-BD78-82A2-13A5-5FE102D92BAF}"/>
              </a:ext>
            </a:extLst>
          </p:cNvPr>
          <p:cNvSpPr/>
          <p:nvPr/>
        </p:nvSpPr>
        <p:spPr>
          <a:xfrm>
            <a:off x="8059709" y="5462956"/>
            <a:ext cx="1755648" cy="923330"/>
          </a:xfrm>
          <a:prstGeom prst="rect">
            <a:avLst/>
          </a:prstGeom>
        </p:spPr>
        <p:txBody>
          <a:bodyPr wrap="square" lIns="0" tIns="91440" rIns="0" bIns="9144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Open Sans"/>
                <a:ea typeface="+mn-ea"/>
                <a:cs typeface="Calibri Light" panose="020F0302020204030204" pitchFamily="34" charset="0"/>
              </a:rPr>
              <a:t>327 Billion </a:t>
            </a:r>
            <a:br>
              <a:rPr kumimoji="0" lang="en-US" sz="1600" b="0" i="0" u="none" strike="noStrike" kern="1200" cap="none" spc="0" normalizeH="0" baseline="0" noProof="0" dirty="0">
                <a:ln>
                  <a:noFill/>
                </a:ln>
                <a:solidFill>
                  <a:prstClr val="black"/>
                </a:solidFill>
                <a:effectLst/>
                <a:uLnTx/>
                <a:uFillTx/>
                <a:latin typeface="Open Sans"/>
                <a:ea typeface="+mn-ea"/>
                <a:cs typeface="Calibri Light" panose="020F0302020204030204" pitchFamily="34" charset="0"/>
              </a:rPr>
            </a:br>
            <a:r>
              <a:rPr kumimoji="0" lang="en-US" sz="1400" b="0" i="0" u="none" strike="noStrike" kern="1200" cap="none" spc="0" normalizeH="0" baseline="0" noProof="0" dirty="0">
                <a:ln>
                  <a:noFill/>
                </a:ln>
                <a:solidFill>
                  <a:prstClr val="black"/>
                </a:solidFill>
                <a:effectLst/>
                <a:uLnTx/>
                <a:uFillTx/>
                <a:latin typeface="Open Sans"/>
                <a:ea typeface="+mn-ea"/>
                <a:cs typeface="Calibri Light" panose="020F0302020204030204" pitchFamily="34" charset="0"/>
              </a:rPr>
              <a:t>kilograms of coal burned</a:t>
            </a:r>
          </a:p>
        </p:txBody>
      </p:sp>
      <p:sp>
        <p:nvSpPr>
          <p:cNvPr id="47" name="Rectangle 46">
            <a:extLst>
              <a:ext uri="{FF2B5EF4-FFF2-40B4-BE49-F238E27FC236}">
                <a16:creationId xmlns:a16="http://schemas.microsoft.com/office/drawing/2014/main" id="{3D559448-316F-A6B5-E792-768B62FCEF1C}"/>
              </a:ext>
            </a:extLst>
          </p:cNvPr>
          <p:cNvSpPr/>
          <p:nvPr/>
        </p:nvSpPr>
        <p:spPr>
          <a:xfrm>
            <a:off x="9910351" y="5462956"/>
            <a:ext cx="1755648" cy="892552"/>
          </a:xfrm>
          <a:prstGeom prst="rect">
            <a:avLst/>
          </a:prstGeom>
        </p:spPr>
        <p:txBody>
          <a:bodyPr wrap="square" lIns="0" tIns="91440" rIns="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Open Sans"/>
                <a:ea typeface="+mn-ea"/>
                <a:cs typeface="Calibri Light" panose="020F0302020204030204" pitchFamily="34" charset="0"/>
              </a:rPr>
              <a:t>78 Trillion </a:t>
            </a:r>
            <a:r>
              <a:rPr kumimoji="0" lang="en-US" sz="1400" b="0" i="0" u="none" strike="noStrike" kern="1200" cap="none" spc="0" normalizeH="0" baseline="0" noProof="0" dirty="0">
                <a:ln>
                  <a:noFill/>
                </a:ln>
                <a:solidFill>
                  <a:prstClr val="black"/>
                </a:solidFill>
                <a:effectLst/>
                <a:uLnTx/>
                <a:uFillTx/>
                <a:latin typeface="Open Sans"/>
                <a:ea typeface="+mn-ea"/>
                <a:cs typeface="Calibri Light" panose="020F0302020204030204" pitchFamily="34" charset="0"/>
              </a:rPr>
              <a:t>smartphones charged</a:t>
            </a:r>
          </a:p>
        </p:txBody>
      </p:sp>
      <p:sp>
        <p:nvSpPr>
          <p:cNvPr id="48" name="Rectangle 47">
            <a:extLst>
              <a:ext uri="{FF2B5EF4-FFF2-40B4-BE49-F238E27FC236}">
                <a16:creationId xmlns:a16="http://schemas.microsoft.com/office/drawing/2014/main" id="{447336EF-2C1D-21E5-35F7-C82E353F2B36}"/>
              </a:ext>
              <a:ext uri="{C183D7F6-B498-43B3-948B-1728B52AA6E4}">
                <adec:decorative xmlns:adec="http://schemas.microsoft.com/office/drawing/2017/decorative" val="1"/>
              </a:ext>
            </a:extLst>
          </p:cNvPr>
          <p:cNvSpPr/>
          <p:nvPr/>
        </p:nvSpPr>
        <p:spPr>
          <a:xfrm>
            <a:off x="5770067" y="6362069"/>
            <a:ext cx="4528016"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a:ea typeface="Calibri" panose="020F0502020204030204" pitchFamily="34" charset="0"/>
                <a:cs typeface="Calibri Light" panose="020F0302020204030204" pitchFamily="34" charset="0"/>
              </a:rPr>
              <a:t>* </a:t>
            </a:r>
            <a:r>
              <a:rPr kumimoji="0" lang="en-US" sz="1100" b="0" i="0" u="sng" strike="noStrike" kern="1200" cap="none" spc="0" normalizeH="0" baseline="0" noProof="0" dirty="0">
                <a:ln>
                  <a:noFill/>
                </a:ln>
                <a:solidFill>
                  <a:srgbClr val="0563C1"/>
                </a:solidFill>
                <a:effectLst/>
                <a:uLnTx/>
                <a:uFillTx/>
                <a:latin typeface="Open Sans"/>
                <a:ea typeface="Calibri" panose="020F0502020204030204" pitchFamily="34" charset="0"/>
                <a:cs typeface="Calibri Light" panose="020F0302020204030204" pitchFamily="34" charset="0"/>
                <a:hlinkClick r:id="rId18"/>
              </a:rPr>
              <a:t>epa.gov/energy/greenhouse-gas-equivalencies-calculator</a:t>
            </a:r>
            <a:endParaRPr kumimoji="0" lang="en-US" sz="1100" b="0" i="0" u="none" strike="noStrike" kern="1200" cap="none" spc="0" normalizeH="0" baseline="0" noProof="0" dirty="0">
              <a:ln>
                <a:noFill/>
              </a:ln>
              <a:solidFill>
                <a:prstClr val="black"/>
              </a:solidFill>
              <a:effectLst/>
              <a:uLnTx/>
              <a:uFillTx/>
              <a:latin typeface="Open Sans"/>
              <a:ea typeface="+mn-ea"/>
              <a:cs typeface="Calibri Light" panose="020F0302020204030204" pitchFamily="34" charset="0"/>
            </a:endParaRPr>
          </a:p>
        </p:txBody>
      </p:sp>
      <p:pic>
        <p:nvPicPr>
          <p:cNvPr id="49" name="Picture 48">
            <a:extLst>
              <a:ext uri="{FF2B5EF4-FFF2-40B4-BE49-F238E27FC236}">
                <a16:creationId xmlns:a16="http://schemas.microsoft.com/office/drawing/2014/main" id="{8B3BFF3C-6E7F-716E-D7E0-8368833A905F}"/>
              </a:ext>
              <a:ext uri="{C183D7F6-B498-43B3-948B-1728B52AA6E4}">
                <adec:decorative xmlns:adec="http://schemas.microsoft.com/office/drawing/2017/decorative" val="1"/>
              </a:ext>
            </a:extLst>
          </p:cNvPr>
          <p:cNvPicPr>
            <a:picLocks noChangeAspect="1"/>
          </p:cNvPicPr>
          <p:nvPr/>
        </p:nvPicPr>
        <p:blipFill>
          <a:blip r:embed="rId19">
            <a:clrChange>
              <a:clrFrom>
                <a:srgbClr val="FFFFFF"/>
              </a:clrFrom>
              <a:clrTo>
                <a:srgbClr val="FFFFFF">
                  <a:alpha val="0"/>
                </a:srgbClr>
              </a:clrTo>
            </a:clrChange>
          </a:blip>
          <a:stretch>
            <a:fillRect/>
          </a:stretch>
        </p:blipFill>
        <p:spPr>
          <a:xfrm>
            <a:off x="8709904" y="5113792"/>
            <a:ext cx="461432" cy="396381"/>
          </a:xfrm>
          <a:prstGeom prst="rect">
            <a:avLst/>
          </a:prstGeom>
        </p:spPr>
      </p:pic>
      <p:pic>
        <p:nvPicPr>
          <p:cNvPr id="50" name="Graphic 49">
            <a:extLst>
              <a:ext uri="{FF2B5EF4-FFF2-40B4-BE49-F238E27FC236}">
                <a16:creationId xmlns:a16="http://schemas.microsoft.com/office/drawing/2014/main" id="{01FD96E2-7F8C-FA2A-A448-344E7970C431}"/>
              </a:ext>
              <a:ext uri="{C183D7F6-B498-43B3-948B-1728B52AA6E4}">
                <adec:decorative xmlns:adec="http://schemas.microsoft.com/office/drawing/2017/decorative" val="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424688">
            <a:off x="10645157" y="5091028"/>
            <a:ext cx="384376" cy="384376"/>
          </a:xfrm>
          <a:prstGeom prst="rect">
            <a:avLst/>
          </a:prstGeom>
        </p:spPr>
      </p:pic>
      <p:sp>
        <p:nvSpPr>
          <p:cNvPr id="8" name="Slide Number Placeholder 6">
            <a:extLst>
              <a:ext uri="{FF2B5EF4-FFF2-40B4-BE49-F238E27FC236}">
                <a16:creationId xmlns:a16="http://schemas.microsoft.com/office/drawing/2014/main" id="{CE36507E-B6F7-A548-0D84-D93CC809C0FE}"/>
              </a:ext>
            </a:extLst>
          </p:cNvPr>
          <p:cNvSpPr>
            <a:spLocks noGrp="1"/>
          </p:cNvSpPr>
          <p:nvPr>
            <p:ph type="sldNum" sz="quarter" idx="12"/>
          </p:nvPr>
        </p:nvSpPr>
        <p:spPr>
          <a:xfrm>
            <a:off x="9448799" y="6483941"/>
            <a:ext cx="247802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200" b="0" i="0" u="none" strike="noStrike" kern="1200" cap="none" spc="0" normalizeH="0" baseline="0" noProof="0">
                <a:ln>
                  <a:noFill/>
                </a:ln>
                <a:solidFill>
                  <a:prstClr val="black"/>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Open Sans"/>
              <a:ea typeface="+mn-ea"/>
              <a:cs typeface="+mn-cs"/>
            </a:endParaRPr>
          </a:p>
        </p:txBody>
      </p:sp>
    </p:spTree>
    <p:custDataLst>
      <p:tags r:id="rId1"/>
    </p:custDataLst>
    <p:extLst>
      <p:ext uri="{BB962C8B-B14F-4D97-AF65-F5344CB8AC3E}">
        <p14:creationId xmlns:p14="http://schemas.microsoft.com/office/powerpoint/2010/main" val="39561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4B4D-1089-4459-96B1-766F15194C93}"/>
              </a:ext>
            </a:extLst>
          </p:cNvPr>
          <p:cNvSpPr>
            <a:spLocks noGrp="1"/>
          </p:cNvSpPr>
          <p:nvPr>
            <p:ph type="title"/>
          </p:nvPr>
        </p:nvSpPr>
        <p:spPr>
          <a:xfrm>
            <a:off x="0" y="17160"/>
            <a:ext cx="9396249" cy="1282971"/>
          </a:xfrm>
        </p:spPr>
        <p:txBody>
          <a:bodyPr>
            <a:normAutofit/>
          </a:bodyPr>
          <a:lstStyle/>
          <a:p>
            <a:r>
              <a:rPr lang="en-US" sz="3800" dirty="0">
                <a:solidFill>
                  <a:srgbClr val="FF0000"/>
                </a:solidFill>
                <a:latin typeface="Arial Rounded MT Bold" panose="020F0704030504030204" pitchFamily="34" charset="0"/>
              </a:rPr>
              <a:t>New! </a:t>
            </a:r>
            <a:r>
              <a:rPr lang="en-US" sz="3800" dirty="0">
                <a:latin typeface="Arial Rounded MT Bold" panose="020F0704030504030204" pitchFamily="34" charset="0"/>
              </a:rPr>
              <a:t>GMI Policymaker’s Framework for Addressing Methane Emissions</a:t>
            </a:r>
          </a:p>
        </p:txBody>
      </p:sp>
      <p:pic>
        <p:nvPicPr>
          <p:cNvPr id="4" name="Picture 3" descr="A diagram of the framework to help countries accelerate progress toward their methane emission reduction goals, with seven steps. The first step is understand context, the second is engage stakeholders, the third is establish baseline, the forth is set goals, the fifth is select strategies, the sixth is implement policies, and the seventh is evaluate, report, and adapt. ">
            <a:extLst>
              <a:ext uri="{FF2B5EF4-FFF2-40B4-BE49-F238E27FC236}">
                <a16:creationId xmlns:a16="http://schemas.microsoft.com/office/drawing/2014/main" id="{E2B82274-8C7A-4E2A-8467-688735CDB40E}"/>
              </a:ext>
            </a:extLst>
          </p:cNvPr>
          <p:cNvPicPr>
            <a:picLocks noChangeAspect="1"/>
          </p:cNvPicPr>
          <p:nvPr/>
        </p:nvPicPr>
        <p:blipFill rotWithShape="1">
          <a:blip r:embed="rId2"/>
          <a:srcRect l="9474" t="5059" r="12053"/>
          <a:stretch/>
        </p:blipFill>
        <p:spPr>
          <a:xfrm>
            <a:off x="192505" y="1394724"/>
            <a:ext cx="4995512" cy="4795061"/>
          </a:xfrm>
          <a:prstGeom prst="rect">
            <a:avLst/>
          </a:prstGeom>
        </p:spPr>
      </p:pic>
      <p:sp>
        <p:nvSpPr>
          <p:cNvPr id="3" name="Content Placeholder 2">
            <a:extLst>
              <a:ext uri="{FF2B5EF4-FFF2-40B4-BE49-F238E27FC236}">
                <a16:creationId xmlns:a16="http://schemas.microsoft.com/office/drawing/2014/main" id="{7E930C8C-2A09-4C36-8756-80148E86C21C}"/>
              </a:ext>
            </a:extLst>
          </p:cNvPr>
          <p:cNvSpPr>
            <a:spLocks noGrp="1"/>
          </p:cNvSpPr>
          <p:nvPr>
            <p:ph idx="1"/>
          </p:nvPr>
        </p:nvSpPr>
        <p:spPr>
          <a:xfrm>
            <a:off x="5370786" y="1663795"/>
            <a:ext cx="6431447" cy="4795061"/>
          </a:xfrm>
        </p:spPr>
        <p:txBody>
          <a:bodyPr>
            <a:normAutofit fontScale="32500" lnSpcReduction="20000"/>
          </a:bodyPr>
          <a:lstStyle/>
          <a:p>
            <a:r>
              <a:rPr lang="en-US" sz="6000" b="1" dirty="0"/>
              <a:t>What: </a:t>
            </a:r>
            <a:r>
              <a:rPr lang="en-US" sz="6000" dirty="0"/>
              <a:t>A framework to help countries accelerate progress toward their methane emission reduction goals </a:t>
            </a:r>
          </a:p>
          <a:p>
            <a:r>
              <a:rPr lang="en-US" sz="6000" b="1" dirty="0"/>
              <a:t>How: </a:t>
            </a:r>
          </a:p>
          <a:p>
            <a:pPr lvl="1"/>
            <a:r>
              <a:rPr lang="en-US" sz="5400" dirty="0"/>
              <a:t>Provides a step-by-step process for developing and implementing policies, programs, and partnerships to reduce methane emissions</a:t>
            </a:r>
          </a:p>
          <a:p>
            <a:pPr lvl="1"/>
            <a:r>
              <a:rPr lang="en-US" sz="5500" dirty="0"/>
              <a:t>Compiles and organizes available tools, resources and case studies for each of the seven steps </a:t>
            </a:r>
          </a:p>
          <a:p>
            <a:pPr lvl="1"/>
            <a:r>
              <a:rPr lang="en-US" sz="5500" dirty="0"/>
              <a:t>Outlines three core principles for success</a:t>
            </a:r>
          </a:p>
          <a:p>
            <a:pPr lvl="2">
              <a:spcBef>
                <a:spcPts val="0"/>
              </a:spcBef>
            </a:pPr>
            <a:r>
              <a:rPr lang="en-US" sz="5500" dirty="0"/>
              <a:t>Capacity building, transparency and communications</a:t>
            </a:r>
          </a:p>
          <a:p>
            <a:r>
              <a:rPr lang="en-US" sz="6000" b="1" dirty="0"/>
              <a:t>Who: </a:t>
            </a:r>
            <a:r>
              <a:rPr lang="en-US" sz="6000" dirty="0"/>
              <a:t>Primarily for national policymakers </a:t>
            </a:r>
          </a:p>
          <a:p>
            <a:r>
              <a:rPr lang="en-US" sz="6000" b="1" dirty="0"/>
              <a:t>When: </a:t>
            </a:r>
            <a:r>
              <a:rPr lang="en-US" sz="6000" dirty="0"/>
              <a:t>mid-November 2023</a:t>
            </a:r>
          </a:p>
          <a:p>
            <a:r>
              <a:rPr lang="en-US" sz="6000" b="1" dirty="0"/>
              <a:t>Where</a:t>
            </a:r>
            <a:r>
              <a:rPr lang="en-US" sz="6000" dirty="0"/>
              <a:t>: </a:t>
            </a:r>
            <a:r>
              <a:rPr lang="en-US" sz="6000" dirty="0">
                <a:hlinkClick r:id="rId3"/>
              </a:rPr>
              <a:t>www.globalmethane.org</a:t>
            </a:r>
            <a:r>
              <a:rPr lang="en-US" sz="6000" dirty="0"/>
              <a:t> </a:t>
            </a:r>
          </a:p>
          <a:p>
            <a:endParaRPr lang="en-US" dirty="0"/>
          </a:p>
        </p:txBody>
      </p:sp>
      <p:pic>
        <p:nvPicPr>
          <p:cNvPr id="5" name="Picture 4">
            <a:extLst>
              <a:ext uri="{FF2B5EF4-FFF2-40B4-BE49-F238E27FC236}">
                <a16:creationId xmlns:a16="http://schemas.microsoft.com/office/drawing/2014/main" id="{2D0EC570-0B4A-EF30-5718-9D698A6C142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6286" y="17160"/>
            <a:ext cx="2301921" cy="1325564"/>
          </a:xfrm>
          <a:prstGeom prst="rect">
            <a:avLst/>
          </a:prstGeom>
        </p:spPr>
      </p:pic>
    </p:spTree>
    <p:extLst>
      <p:ext uri="{BB962C8B-B14F-4D97-AF65-F5344CB8AC3E}">
        <p14:creationId xmlns:p14="http://schemas.microsoft.com/office/powerpoint/2010/main" val="321686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0C05-CAE6-1E59-0421-12B5B4D8F1B9}"/>
              </a:ext>
            </a:extLst>
          </p:cNvPr>
          <p:cNvSpPr>
            <a:spLocks noGrp="1"/>
          </p:cNvSpPr>
          <p:nvPr>
            <p:ph type="title"/>
          </p:nvPr>
        </p:nvSpPr>
        <p:spPr/>
        <p:txBody>
          <a:bodyPr/>
          <a:lstStyle/>
          <a:p>
            <a:r>
              <a:rPr lang="en-US" dirty="0">
                <a:latin typeface="Arial Rounded MT Bold" panose="020F0704030504030204" pitchFamily="34" charset="0"/>
              </a:rPr>
              <a:t>Step 1: Understand Context</a:t>
            </a:r>
          </a:p>
        </p:txBody>
      </p:sp>
      <p:pic>
        <p:nvPicPr>
          <p:cNvPr id="6" name="Picture 5" descr="A diagram of the framework to help countries accelerate progress toward their methane emission reduction goals, with the first step, Understand Context, highlighted. ">
            <a:extLst>
              <a:ext uri="{FF2B5EF4-FFF2-40B4-BE49-F238E27FC236}">
                <a16:creationId xmlns:a16="http://schemas.microsoft.com/office/drawing/2014/main" id="{9A51059E-F788-E98D-0E53-501C73F35B9B}"/>
              </a:ext>
            </a:extLst>
          </p:cNvPr>
          <p:cNvPicPr>
            <a:picLocks noChangeAspect="1"/>
          </p:cNvPicPr>
          <p:nvPr/>
        </p:nvPicPr>
        <p:blipFill>
          <a:blip r:embed="rId3"/>
          <a:stretch>
            <a:fillRect/>
          </a:stretch>
        </p:blipFill>
        <p:spPr>
          <a:xfrm>
            <a:off x="247651" y="1412984"/>
            <a:ext cx="4159770" cy="3810657"/>
          </a:xfrm>
          <a:prstGeom prst="rect">
            <a:avLst/>
          </a:prstGeom>
        </p:spPr>
      </p:pic>
      <p:sp>
        <p:nvSpPr>
          <p:cNvPr id="3" name="Content Placeholder 2">
            <a:extLst>
              <a:ext uri="{FF2B5EF4-FFF2-40B4-BE49-F238E27FC236}">
                <a16:creationId xmlns:a16="http://schemas.microsoft.com/office/drawing/2014/main" id="{3088D8E1-C217-8958-C8E1-0B7448E67170}"/>
              </a:ext>
            </a:extLst>
          </p:cNvPr>
          <p:cNvSpPr>
            <a:spLocks noGrp="1"/>
          </p:cNvSpPr>
          <p:nvPr>
            <p:ph idx="1"/>
          </p:nvPr>
        </p:nvSpPr>
        <p:spPr>
          <a:xfrm>
            <a:off x="4319751" y="1233424"/>
            <a:ext cx="7552209" cy="5240948"/>
          </a:xfrm>
        </p:spPr>
        <p:txBody>
          <a:bodyPr/>
          <a:lstStyle/>
          <a:p>
            <a:pPr algn="l"/>
            <a:r>
              <a:rPr lang="en-US" sz="2000" b="1" i="0" dirty="0">
                <a:solidFill>
                  <a:srgbClr val="213547"/>
                </a:solidFill>
                <a:effectLst/>
              </a:rPr>
              <a:t>Action: </a:t>
            </a:r>
            <a:r>
              <a:rPr lang="en-US" sz="2000" b="0" i="0" dirty="0">
                <a:solidFill>
                  <a:srgbClr val="213547"/>
                </a:solidFill>
                <a:effectLst/>
              </a:rPr>
              <a:t>Examine the country’s total annual methane emissions and trends, key sources of methane, national and subnational priorities related to the methane-producing sectors, and the current policy and regulatory landscape</a:t>
            </a:r>
          </a:p>
          <a:p>
            <a:pPr algn="l"/>
            <a:r>
              <a:rPr lang="en-US" sz="2000" b="1" i="0" dirty="0">
                <a:solidFill>
                  <a:srgbClr val="213547"/>
                </a:solidFill>
                <a:effectLst/>
              </a:rPr>
              <a:t>Goal: </a:t>
            </a:r>
            <a:r>
              <a:rPr lang="en-US" sz="2000" b="0" i="0" dirty="0">
                <a:solidFill>
                  <a:srgbClr val="213547"/>
                </a:solidFill>
                <a:effectLst/>
              </a:rPr>
              <a:t>Develop a big-picture understanding of the context for action and priorities</a:t>
            </a:r>
          </a:p>
          <a:p>
            <a:r>
              <a:rPr lang="en-US" sz="2000" b="1" dirty="0"/>
              <a:t>Specific activities:</a:t>
            </a:r>
            <a:endParaRPr lang="en-US" sz="2000" dirty="0"/>
          </a:p>
          <a:p>
            <a:pPr lvl="1"/>
            <a:r>
              <a:rPr lang="en-US" sz="1800" i="0" dirty="0">
                <a:solidFill>
                  <a:srgbClr val="213547"/>
                </a:solidFill>
                <a:effectLst/>
              </a:rPr>
              <a:t>Identify national anthropogenic methane emissions sources</a:t>
            </a:r>
          </a:p>
          <a:p>
            <a:pPr lvl="1"/>
            <a:r>
              <a:rPr lang="en-US" sz="1800" i="0" dirty="0">
                <a:solidFill>
                  <a:srgbClr val="213547"/>
                </a:solidFill>
                <a:effectLst/>
              </a:rPr>
              <a:t>Examine existing national and subnational commitments and related efforts aimed at reducing methane emissions in your country</a:t>
            </a:r>
          </a:p>
          <a:p>
            <a:pPr lvl="1"/>
            <a:r>
              <a:rPr lang="en-US" sz="1800" i="0" dirty="0">
                <a:solidFill>
                  <a:srgbClr val="213547"/>
                </a:solidFill>
                <a:effectLst/>
              </a:rPr>
              <a:t>Review existing social, environmental, and economic priorities in national strategies or action plans (e.g., National Development Plans)</a:t>
            </a:r>
            <a:endParaRPr lang="en-US" sz="1800" dirty="0"/>
          </a:p>
        </p:txBody>
      </p:sp>
      <p:sp>
        <p:nvSpPr>
          <p:cNvPr id="4" name="Slide Number Placeholder 3">
            <a:extLst>
              <a:ext uri="{FF2B5EF4-FFF2-40B4-BE49-F238E27FC236}">
                <a16:creationId xmlns:a16="http://schemas.microsoft.com/office/drawing/2014/main" id="{E13DC853-B502-00A4-610F-75880D48ECBC}"/>
              </a:ext>
            </a:extLst>
          </p:cNvPr>
          <p:cNvSpPr>
            <a:spLocks noGrp="1"/>
          </p:cNvSpPr>
          <p:nvPr>
            <p:ph type="sldNum" sz="quarter" idx="12"/>
          </p:nvPr>
        </p:nvSpPr>
        <p:spPr/>
        <p:txBody>
          <a:bodyPr/>
          <a:lstStyle/>
          <a:p>
            <a:fld id="{CA8D9AD5-F248-4919-864A-CFD76CC027D6}" type="slidenum">
              <a:rPr lang="en-US" smtClean="0"/>
              <a:t>8</a:t>
            </a:fld>
            <a:endParaRPr lang="en-US" dirty="0"/>
          </a:p>
        </p:txBody>
      </p:sp>
    </p:spTree>
    <p:extLst>
      <p:ext uri="{BB962C8B-B14F-4D97-AF65-F5344CB8AC3E}">
        <p14:creationId xmlns:p14="http://schemas.microsoft.com/office/powerpoint/2010/main" val="260149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1477-9267-3667-D2BC-8D3F51E39EE9}"/>
              </a:ext>
            </a:extLst>
          </p:cNvPr>
          <p:cNvSpPr>
            <a:spLocks noGrp="1"/>
          </p:cNvSpPr>
          <p:nvPr>
            <p:ph type="title"/>
          </p:nvPr>
        </p:nvSpPr>
        <p:spPr/>
        <p:txBody>
          <a:bodyPr/>
          <a:lstStyle/>
          <a:p>
            <a:r>
              <a:rPr lang="en-US" dirty="0">
                <a:latin typeface="Arial Rounded MT Bold" panose="020F0704030504030204" pitchFamily="34" charset="0"/>
              </a:rPr>
              <a:t>Step 2: Engage Stakeholders </a:t>
            </a:r>
          </a:p>
        </p:txBody>
      </p:sp>
      <p:pic>
        <p:nvPicPr>
          <p:cNvPr id="6" name="Picture 5" descr="A diagram of the framework to help countries accelerate progress toward their methane emission reduction goals, with the second step, Engage Stakeholders, highlighted. ">
            <a:extLst>
              <a:ext uri="{FF2B5EF4-FFF2-40B4-BE49-F238E27FC236}">
                <a16:creationId xmlns:a16="http://schemas.microsoft.com/office/drawing/2014/main" id="{DCE920AE-7B2C-8345-6280-77EDB277F30F}"/>
              </a:ext>
            </a:extLst>
          </p:cNvPr>
          <p:cNvPicPr>
            <a:picLocks noChangeAspect="1"/>
          </p:cNvPicPr>
          <p:nvPr/>
        </p:nvPicPr>
        <p:blipFill>
          <a:blip r:embed="rId2"/>
          <a:stretch>
            <a:fillRect/>
          </a:stretch>
        </p:blipFill>
        <p:spPr>
          <a:xfrm>
            <a:off x="247650" y="1475867"/>
            <a:ext cx="4119347" cy="3737263"/>
          </a:xfrm>
          <a:prstGeom prst="rect">
            <a:avLst/>
          </a:prstGeom>
        </p:spPr>
      </p:pic>
      <p:sp>
        <p:nvSpPr>
          <p:cNvPr id="3" name="Content Placeholder 2">
            <a:extLst>
              <a:ext uri="{FF2B5EF4-FFF2-40B4-BE49-F238E27FC236}">
                <a16:creationId xmlns:a16="http://schemas.microsoft.com/office/drawing/2014/main" id="{933B6BBD-AE83-FE12-FE18-ED37563C1F55}"/>
              </a:ext>
            </a:extLst>
          </p:cNvPr>
          <p:cNvSpPr>
            <a:spLocks noGrp="1"/>
          </p:cNvSpPr>
          <p:nvPr>
            <p:ph idx="1"/>
          </p:nvPr>
        </p:nvSpPr>
        <p:spPr>
          <a:xfrm>
            <a:off x="4382814" y="1543050"/>
            <a:ext cx="7561536" cy="4832092"/>
          </a:xfrm>
        </p:spPr>
        <p:txBody>
          <a:bodyPr/>
          <a:lstStyle/>
          <a:p>
            <a:r>
              <a:rPr lang="en-US" sz="2000" b="1" dirty="0"/>
              <a:t>Action:</a:t>
            </a:r>
            <a:r>
              <a:rPr lang="en-US" sz="2000" dirty="0"/>
              <a:t> Engage meaningfully with key stakeholders early for long-term success of methane mitigation strategies. </a:t>
            </a:r>
          </a:p>
          <a:p>
            <a:r>
              <a:rPr lang="en-US" sz="2000" b="1" dirty="0"/>
              <a:t>Goal</a:t>
            </a:r>
            <a:r>
              <a:rPr lang="en-US" sz="2000" dirty="0"/>
              <a:t>: Solicit input, information and data on policy ideas, feasibility, costs, and impacts; listen to industry and local community concerns; and share information on policy goals, proposals or new rules.</a:t>
            </a:r>
          </a:p>
          <a:p>
            <a:r>
              <a:rPr lang="en-US" sz="2000" b="1" dirty="0"/>
              <a:t>Specific activities can include</a:t>
            </a:r>
            <a:r>
              <a:rPr lang="en-US" sz="2000" dirty="0"/>
              <a:t>:</a:t>
            </a:r>
          </a:p>
          <a:p>
            <a:pPr lvl="1"/>
            <a:r>
              <a:rPr lang="en-US" sz="1800" dirty="0"/>
              <a:t>Identify key stakeholders and document stakeholder roles and responsibilities.</a:t>
            </a:r>
          </a:p>
          <a:p>
            <a:pPr lvl="1"/>
            <a:r>
              <a:rPr lang="en-US" sz="1800" dirty="0"/>
              <a:t>Select the appropriate type of stakeholder engagement and determine the desired outcomes of engagement.</a:t>
            </a:r>
          </a:p>
          <a:p>
            <a:pPr lvl="1"/>
            <a:r>
              <a:rPr lang="en-US" sz="1800" dirty="0"/>
              <a:t>Engage with identified stakeholders</a:t>
            </a:r>
          </a:p>
          <a:p>
            <a:pPr lvl="1"/>
            <a:r>
              <a:rPr lang="en-US" sz="1800" dirty="0"/>
              <a:t>Document interactions</a:t>
            </a:r>
          </a:p>
        </p:txBody>
      </p:sp>
      <p:sp>
        <p:nvSpPr>
          <p:cNvPr id="4" name="Slide Number Placeholder 3">
            <a:extLst>
              <a:ext uri="{FF2B5EF4-FFF2-40B4-BE49-F238E27FC236}">
                <a16:creationId xmlns:a16="http://schemas.microsoft.com/office/drawing/2014/main" id="{34AB1732-10C6-A6E1-9956-17972812E97F}"/>
              </a:ext>
            </a:extLst>
          </p:cNvPr>
          <p:cNvSpPr>
            <a:spLocks noGrp="1"/>
          </p:cNvSpPr>
          <p:nvPr>
            <p:ph type="sldNum" sz="quarter" idx="12"/>
          </p:nvPr>
        </p:nvSpPr>
        <p:spPr/>
        <p:txBody>
          <a:bodyPr/>
          <a:lstStyle/>
          <a:p>
            <a:fld id="{CA8D9AD5-F248-4919-864A-CFD76CC027D6}" type="slidenum">
              <a:rPr lang="en-US" smtClean="0"/>
              <a:t>9</a:t>
            </a:fld>
            <a:endParaRPr lang="en-US" dirty="0"/>
          </a:p>
        </p:txBody>
      </p:sp>
    </p:spTree>
    <p:extLst>
      <p:ext uri="{BB962C8B-B14F-4D97-AF65-F5344CB8AC3E}">
        <p14:creationId xmlns:p14="http://schemas.microsoft.com/office/powerpoint/2010/main" val="305989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nded Design Blue 16x9">
  <a:themeElements>
    <a:clrScheme name="GMI">
      <a:dk1>
        <a:sysClr val="windowText" lastClr="000000"/>
      </a:dk1>
      <a:lt1>
        <a:sysClr val="window" lastClr="FFFFFF"/>
      </a:lt1>
      <a:dk2>
        <a:srgbClr val="0A357E"/>
      </a:dk2>
      <a:lt2>
        <a:srgbClr val="D5E3FB"/>
      </a:lt2>
      <a:accent1>
        <a:srgbClr val="2FB1E4"/>
      </a:accent1>
      <a:accent2>
        <a:srgbClr val="006AAC"/>
      </a:accent2>
      <a:accent3>
        <a:srgbClr val="5BD078"/>
      </a:accent3>
      <a:accent4>
        <a:srgbClr val="A5D028"/>
      </a:accent4>
      <a:accent5>
        <a:srgbClr val="F5C040"/>
      </a:accent5>
      <a:accent6>
        <a:srgbClr val="05E0DB"/>
      </a:accent6>
      <a:hlink>
        <a:srgbClr val="0000FF"/>
      </a:hlink>
      <a:folHlink>
        <a:srgbClr val="5EAE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mso-contentType ?>
<SharedContentType xmlns="Microsoft.SharePoint.Taxonomy.ContentTypeSync" SourceId="29f62856-1543-49d4-a736-4569d363f533" ContentTypeId="0x0101" PreviousValue="false"/>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mso-contentType ?>
<FormTemplates xmlns="http://schemas.microsoft.com/sharepoint/v3/contenttype/forms">
  <Display>DocumentLibraryForm</Display>
  <Edit>DocumentLibraryForm</Edit>
  <New>DocumentLibraryForm</New>
</FormTemplates>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ct:contentTypeSchema xmlns:ct="http://schemas.microsoft.com/office/2006/metadata/contentType" xmlns:ma="http://schemas.microsoft.com/office/2006/metadata/properties/metaAttributes" ct:_="" ma:_="" ma:contentTypeName="Document" ma:contentTypeID="0x010100F45F03BB58BF3F45ADAD0967506DC095" ma:contentTypeVersion="17" ma:contentTypeDescription="Create a new document." ma:contentTypeScope="" ma:versionID="82ac98e85b9ea1e917abbde2643e8560">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b2732132-b116-459d-a890-3789cd208da6" xmlns:ns6="456be63c-32a5-4b1d-868d-e0c78dd22f46" targetNamespace="http://schemas.microsoft.com/office/2006/metadata/properties" ma:root="true" ma:fieldsID="a0315c19468fe3225600e3b82042e2c7" ns1:_="" ns2:_="" ns3:_="" ns4:_="" ns5:_="" ns6:_="">
    <xsd:import namespace="http://schemas.microsoft.com/sharepoint/v3"/>
    <xsd:import namespace="4ffa91fb-a0ff-4ac5-b2db-65c790d184a4"/>
    <xsd:import namespace="http://schemas.microsoft.com/sharepoint.v3"/>
    <xsd:import namespace="http://schemas.microsoft.com/sharepoint/v3/fields"/>
    <xsd:import namespace="b2732132-b116-459d-a890-3789cd208da6"/>
    <xsd:import namespace="456be63c-32a5-4b1d-868d-e0c78dd22f46"/>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MediaServiceDateTaken" minOccurs="0"/>
                <xsd:element ref="ns5:MediaServiceAutoTags" minOccurs="0"/>
                <xsd:element ref="ns5:MediaServiceGenerationTime" minOccurs="0"/>
                <xsd:element ref="ns5:MediaServiceEventHashCode" minOccurs="0"/>
                <xsd:element ref="ns5:MediaServiceOCR" minOccurs="0"/>
                <xsd:element ref="ns1:_ip_UnifiedCompliancePolicyProperties" minOccurs="0"/>
                <xsd:element ref="ns1:_ip_UnifiedCompliancePolicyUIAction" minOccurs="0"/>
                <xsd:element ref="ns5:lcf76f155ced4ddcb4097134ff3c332f" minOccurs="0"/>
                <xsd:element ref="ns5:MediaLengthInSeconds"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37" nillable="true" ma:displayName="Unified Compliance Policy Properties" ma:hidden="true" ma:internalName="_ip_UnifiedCompliancePolicyProperties">
      <xsd:simpleType>
        <xsd:restriction base="dms:Note"/>
      </xsd:simpleType>
    </xsd:element>
    <xsd:element name="_ip_UnifiedCompliancePolicyUIAction" ma:index="3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9daa9a9-d7f8-404b-9555-f3eda39f59d2}" ma:internalName="TaxCatchAllLabel" ma:readOnly="true" ma:showField="CatchAllDataLabel" ma:web="456be63c-32a5-4b1d-868d-e0c78dd22f46">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9daa9a9-d7f8-404b-9555-f3eda39f59d2}" ma:internalName="TaxCatchAll" ma:showField="CatchAllData" ma:web="456be63c-32a5-4b1d-868d-e0c78dd22f4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732132-b116-459d-a890-3789cd208da6"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lcf76f155ced4ddcb4097134ff3c332f" ma:index="40"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LengthInSeconds" ma:index="41" nillable="true" ma:displayName="MediaLengthInSeconds" ma:hidden="true" ma:internalName="MediaLengthInSeconds" ma:readOnly="true">
      <xsd:simpleType>
        <xsd:restriction base="dms:Unknown"/>
      </xsd:simpleType>
    </xsd:element>
    <xsd:element name="MediaServiceObjectDetectorVersions" ma:index="4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6be63c-32a5-4b1d-868d-e0c78dd22f46"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2020-07-08T14:20:18+00:00</Document_x0020_Creation_x0020_Date>
    <_Source xmlns="http://schemas.microsoft.com/sharepoint/v3/fields"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SharedWithUsers xmlns="456be63c-32a5-4b1d-868d-e0c78dd22f46">
      <UserInfo>
        <DisplayName>Waltzer, Suzanne</DisplayName>
        <AccountId>19</AccountId>
        <AccountType/>
      </UserInfo>
      <UserInfo>
        <DisplayName>Menassian, Sarah</DisplayName>
        <AccountId>15</AccountId>
        <AccountType/>
      </UserInfo>
      <UserInfo>
        <DisplayName>Blackman, Jerome (he/him/his)</DisplayName>
        <AccountId>20</AccountId>
        <AccountType/>
      </UserInfo>
      <UserInfo>
        <DisplayName>Lau, Patrick</DisplayName>
        <AccountId>6</AccountId>
        <AccountType/>
      </UserInfo>
      <UserInfo>
        <DisplayName>McKinney, Vanessa</DisplayName>
        <AccountId>26</AccountId>
        <AccountType/>
      </UserInfo>
      <UserInfo>
        <DisplayName>Meyer, Ellen</DisplayName>
        <AccountId>24</AccountId>
        <AccountType/>
      </UserInfo>
      <UserInfo>
        <DisplayName>Roshchanka, Volha</DisplayName>
        <AccountId>18</AccountId>
        <AccountType/>
      </UserInfo>
      <UserInfo>
        <DisplayName>Frankiewicz, Thomas</DisplayName>
        <AccountId>22</AccountId>
        <AccountType/>
      </UserInfo>
      <UserInfo>
        <DisplayName>Meluch, Andrew (he/him/his)</DisplayName>
        <AccountId>71</AccountId>
        <AccountType/>
      </UserInfo>
      <UserInfo>
        <DisplayName>Mulholland, Denise</DisplayName>
        <AccountId>21</AccountId>
        <AccountType/>
      </UserInfo>
      <UserInfo>
        <DisplayName>Gobreski, Jamie (she/her/hers)</DisplayName>
        <AccountId>263</AccountId>
        <AccountType/>
      </UserInfo>
    </SharedWithUsers>
    <_ip_UnifiedCompliancePolicyUIAction xmlns="http://schemas.microsoft.com/sharepoint/v3" xsi:nil="true"/>
    <_ip_UnifiedCompliancePolicyProperties xmlns="http://schemas.microsoft.com/sharepoint/v3" xsi:nil="true"/>
    <lcf76f155ced4ddcb4097134ff3c332f xmlns="b2732132-b116-459d-a890-3789cd208da6">
      <Terms xmlns="http://schemas.microsoft.com/office/infopath/2007/PartnerControls"/>
    </lcf76f155ced4ddcb4097134ff3c332f>
  </documentManagement>
</p:properties>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CF904163-E6D0-446D-9837-00154F67241C}">
  <ds:schemaRefs>
    <ds:schemaRef ds:uri="ESRI.ArcGIS.Mapping.OfficeIntegration.PowerPointInfo"/>
  </ds:schemaRefs>
</ds:datastoreItem>
</file>

<file path=customXml/itemProps10.xml><?xml version="1.0" encoding="utf-8"?>
<ds:datastoreItem xmlns:ds="http://schemas.openxmlformats.org/officeDocument/2006/customXml" ds:itemID="{DD471115-5B7B-4B49-A1DC-CBF880678166}">
  <ds:schemaRefs>
    <ds:schemaRef ds:uri="ESRI.ArcGIS.Mapping.OfficeIntegration.PowerPointInfo"/>
  </ds:schemaRefs>
</ds:datastoreItem>
</file>

<file path=customXml/itemProps11.xml><?xml version="1.0" encoding="utf-8"?>
<ds:datastoreItem xmlns:ds="http://schemas.openxmlformats.org/officeDocument/2006/customXml" ds:itemID="{EBFAE27D-AD46-4CFF-B744-ADF7A254731A}">
  <ds:schemaRefs>
    <ds:schemaRef ds:uri="ESRI.ArcGIS.Mapping.OfficeIntegration.PowerPointInfo"/>
  </ds:schemaRefs>
</ds:datastoreItem>
</file>

<file path=customXml/itemProps12.xml><?xml version="1.0" encoding="utf-8"?>
<ds:datastoreItem xmlns:ds="http://schemas.openxmlformats.org/officeDocument/2006/customXml" ds:itemID="{7D87839A-7AE9-4326-8D74-8F193FED9428}">
  <ds:schemaRefs>
    <ds:schemaRef ds:uri="ESRI.ArcGIS.Mapping.OfficeIntegration.PowerPointInfo"/>
  </ds:schemaRefs>
</ds:datastoreItem>
</file>

<file path=customXml/itemProps13.xml><?xml version="1.0" encoding="utf-8"?>
<ds:datastoreItem xmlns:ds="http://schemas.openxmlformats.org/officeDocument/2006/customXml" ds:itemID="{396598DA-EBE0-477C-9EB8-E6EF44EFE2CF}">
  <ds:schemaRefs>
    <ds:schemaRef ds:uri="Microsoft.SharePoint.Taxonomy.ContentTypeSync"/>
  </ds:schemaRefs>
</ds:datastoreItem>
</file>

<file path=customXml/itemProps14.xml><?xml version="1.0" encoding="utf-8"?>
<ds:datastoreItem xmlns:ds="http://schemas.openxmlformats.org/officeDocument/2006/customXml" ds:itemID="{CC6713C5-2947-43E1-B667-C42D7D8342C8}">
  <ds:schemaRefs>
    <ds:schemaRef ds:uri="ESRI.ArcGIS.Mapping.OfficeIntegration.PowerPointInfo"/>
  </ds:schemaRefs>
</ds:datastoreItem>
</file>

<file path=customXml/itemProps15.xml><?xml version="1.0" encoding="utf-8"?>
<ds:datastoreItem xmlns:ds="http://schemas.openxmlformats.org/officeDocument/2006/customXml" ds:itemID="{9B7214F3-C346-4899-825D-80FD8876A1A2}">
  <ds:schemaRefs>
    <ds:schemaRef ds:uri="ESRI.ArcGIS.Mapping.OfficeIntegration.PowerPointInfo"/>
  </ds:schemaRefs>
</ds:datastoreItem>
</file>

<file path=customXml/itemProps16.xml><?xml version="1.0" encoding="utf-8"?>
<ds:datastoreItem xmlns:ds="http://schemas.openxmlformats.org/officeDocument/2006/customXml" ds:itemID="{C6A00637-ACBC-434C-913B-979EEB1D975A}">
  <ds:schemaRefs>
    <ds:schemaRef ds:uri="ESRI.ArcGIS.Mapping.OfficeIntegration.PowerPointInfo"/>
  </ds:schemaRefs>
</ds:datastoreItem>
</file>

<file path=customXml/itemProps17.xml><?xml version="1.0" encoding="utf-8"?>
<ds:datastoreItem xmlns:ds="http://schemas.openxmlformats.org/officeDocument/2006/customXml" ds:itemID="{CF86BEB8-2531-4E03-81BE-53EFB55DE32A}">
  <ds:schemaRefs>
    <ds:schemaRef ds:uri="ESRI.ArcGIS.Mapping.OfficeIntegration.PowerPointInfo"/>
  </ds:schemaRefs>
</ds:datastoreItem>
</file>

<file path=customXml/itemProps18.xml><?xml version="1.0" encoding="utf-8"?>
<ds:datastoreItem xmlns:ds="http://schemas.openxmlformats.org/officeDocument/2006/customXml" ds:itemID="{F4F8B554-F3D0-4B35-A31E-377425BC0ADE}">
  <ds:schemaRefs>
    <ds:schemaRef ds:uri="ESRI.ArcGIS.Mapping.OfficeIntegration.PowerPointInfo"/>
  </ds:schemaRefs>
</ds:datastoreItem>
</file>

<file path=customXml/itemProps19.xml><?xml version="1.0" encoding="utf-8"?>
<ds:datastoreItem xmlns:ds="http://schemas.openxmlformats.org/officeDocument/2006/customXml" ds:itemID="{624A5600-3691-4DAF-A602-65EE3E501A5F}">
  <ds:schemaRefs>
    <ds:schemaRef ds:uri="ESRI.ArcGIS.Mapping.OfficeIntegration.PowerPointInfo"/>
  </ds:schemaRefs>
</ds:datastoreItem>
</file>

<file path=customXml/itemProps2.xml><?xml version="1.0" encoding="utf-8"?>
<ds:datastoreItem xmlns:ds="http://schemas.openxmlformats.org/officeDocument/2006/customXml" ds:itemID="{A45589F0-E869-4FD4-B27B-DC574A5F393B}">
  <ds:schemaRefs>
    <ds:schemaRef ds:uri="ESRI.ArcGIS.Mapping.OfficeIntegration.PowerPointInfo"/>
  </ds:schemaRefs>
</ds:datastoreItem>
</file>

<file path=customXml/itemProps20.xml><?xml version="1.0" encoding="utf-8"?>
<ds:datastoreItem xmlns:ds="http://schemas.openxmlformats.org/officeDocument/2006/customXml" ds:itemID="{FBBCB589-FF14-4D99-812E-0FE0DA89106F}">
  <ds:schemaRefs>
    <ds:schemaRef ds:uri="ESRI.ArcGIS.Mapping.OfficeIntegration.PowerPointInfo"/>
  </ds:schemaRefs>
</ds:datastoreItem>
</file>

<file path=customXml/itemProps21.xml><?xml version="1.0" encoding="utf-8"?>
<ds:datastoreItem xmlns:ds="http://schemas.openxmlformats.org/officeDocument/2006/customXml" ds:itemID="{EAF740D5-8DC4-44DB-9094-32305D185CE0}">
  <ds:schemaRefs>
    <ds:schemaRef ds:uri="ESRI.ArcGIS.Mapping.OfficeIntegration.PowerPointInfo"/>
  </ds:schemaRefs>
</ds:datastoreItem>
</file>

<file path=customXml/itemProps22.xml><?xml version="1.0" encoding="utf-8"?>
<ds:datastoreItem xmlns:ds="http://schemas.openxmlformats.org/officeDocument/2006/customXml" ds:itemID="{0F50A1C3-9C4D-42D9-9162-68A910566411}">
  <ds:schemaRefs>
    <ds:schemaRef ds:uri="ESRI.ArcGIS.Mapping.OfficeIntegration.PowerPointInfo"/>
  </ds:schemaRefs>
</ds:datastoreItem>
</file>

<file path=customXml/itemProps23.xml><?xml version="1.0" encoding="utf-8"?>
<ds:datastoreItem xmlns:ds="http://schemas.openxmlformats.org/officeDocument/2006/customXml" ds:itemID="{EFDA2DC5-EF8E-46BE-81C0-F0959D6654C1}">
  <ds:schemaRefs>
    <ds:schemaRef ds:uri="http://schemas.microsoft.com/sharepoint/v3/contenttype/forms"/>
  </ds:schemaRefs>
</ds:datastoreItem>
</file>

<file path=customXml/itemProps24.xml><?xml version="1.0" encoding="utf-8"?>
<ds:datastoreItem xmlns:ds="http://schemas.openxmlformats.org/officeDocument/2006/customXml" ds:itemID="{580B28DB-5345-40A6-A224-9D1DBFC667EE}">
  <ds:schemaRefs>
    <ds:schemaRef ds:uri="ESRI.ArcGIS.Mapping.OfficeIntegration.PowerPointInfo"/>
  </ds:schemaRefs>
</ds:datastoreItem>
</file>

<file path=customXml/itemProps25.xml><?xml version="1.0" encoding="utf-8"?>
<ds:datastoreItem xmlns:ds="http://schemas.openxmlformats.org/officeDocument/2006/customXml" ds:itemID="{88632C2C-5CFF-4371-8258-9A62E15EE54B}">
  <ds:schemaRefs>
    <ds:schemaRef ds:uri="ESRI.ArcGIS.Mapping.OfficeIntegration.PowerPointInfo"/>
  </ds:schemaRefs>
</ds:datastoreItem>
</file>

<file path=customXml/itemProps26.xml><?xml version="1.0" encoding="utf-8"?>
<ds:datastoreItem xmlns:ds="http://schemas.openxmlformats.org/officeDocument/2006/customXml" ds:itemID="{77814E14-B08A-4268-862D-E8259D19C18A}">
  <ds:schemaRefs>
    <ds:schemaRef ds:uri="ESRI.ArcGIS.Mapping.OfficeIntegration.PowerPointInfo"/>
  </ds:schemaRefs>
</ds:datastoreItem>
</file>

<file path=customXml/itemProps27.xml><?xml version="1.0" encoding="utf-8"?>
<ds:datastoreItem xmlns:ds="http://schemas.openxmlformats.org/officeDocument/2006/customXml" ds:itemID="{8AB1704E-EF40-421B-985C-6B8F84040B33}">
  <ds:schemaRefs>
    <ds:schemaRef ds:uri="ESRI.ArcGIS.Mapping.OfficeIntegration.PowerPointInfo"/>
  </ds:schemaRefs>
</ds:datastoreItem>
</file>

<file path=customXml/itemProps28.xml><?xml version="1.0" encoding="utf-8"?>
<ds:datastoreItem xmlns:ds="http://schemas.openxmlformats.org/officeDocument/2006/customXml" ds:itemID="{AACED89B-410C-47BC-B819-FBD31EB7FF72}">
  <ds:schemaRefs>
    <ds:schemaRef ds:uri="ESRI.ArcGIS.Mapping.OfficeIntegration.PowerPointInfo"/>
  </ds:schemaRefs>
</ds:datastoreItem>
</file>

<file path=customXml/itemProps29.xml><?xml version="1.0" encoding="utf-8"?>
<ds:datastoreItem xmlns:ds="http://schemas.openxmlformats.org/officeDocument/2006/customXml" ds:itemID="{1D56FAB1-377C-49DF-A7EA-3FFD2CCBCBAE}">
  <ds:schemaRefs>
    <ds:schemaRef ds:uri="ESRI.ArcGIS.Mapping.OfficeIntegration.PowerPointInfo"/>
  </ds:schemaRefs>
</ds:datastoreItem>
</file>

<file path=customXml/itemProps3.xml><?xml version="1.0" encoding="utf-8"?>
<ds:datastoreItem xmlns:ds="http://schemas.openxmlformats.org/officeDocument/2006/customXml" ds:itemID="{1E7803EB-30AB-4D26-8B93-EA75A8D06F51}">
  <ds:schemaRefs>
    <ds:schemaRef ds:uri="ESRI.ArcGIS.Mapping.OfficeIntegration.PowerPointInfo"/>
  </ds:schemaRefs>
</ds:datastoreItem>
</file>

<file path=customXml/itemProps30.xml><?xml version="1.0" encoding="utf-8"?>
<ds:datastoreItem xmlns:ds="http://schemas.openxmlformats.org/officeDocument/2006/customXml" ds:itemID="{C93A8D36-171E-447A-8C89-58F97232A33B}">
  <ds:schemaRefs>
    <ds:schemaRef ds:uri="ESRI.ArcGIS.Mapping.OfficeIntegration.PowerPointInfo"/>
  </ds:schemaRefs>
</ds:datastoreItem>
</file>

<file path=customXml/itemProps31.xml><?xml version="1.0" encoding="utf-8"?>
<ds:datastoreItem xmlns:ds="http://schemas.openxmlformats.org/officeDocument/2006/customXml" ds:itemID="{127FB986-1C2C-4C23-812D-4B430E3A812C}">
  <ds:schemaRefs>
    <ds:schemaRef ds:uri="456be63c-32a5-4b1d-868d-e0c78dd22f46"/>
    <ds:schemaRef ds:uri="4ffa91fb-a0ff-4ac5-b2db-65c790d184a4"/>
    <ds:schemaRef ds:uri="b2732132-b116-459d-a890-3789cd208d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32.xml><?xml version="1.0" encoding="utf-8"?>
<ds:datastoreItem xmlns:ds="http://schemas.openxmlformats.org/officeDocument/2006/customXml" ds:itemID="{B49758AC-9C94-4324-9A2F-E1219F058207}">
  <ds:schemaRefs>
    <ds:schemaRef ds:uri="ESRI.ArcGIS.Mapping.OfficeIntegration.PowerPointInfo"/>
  </ds:schemaRefs>
</ds:datastoreItem>
</file>

<file path=customXml/itemProps33.xml><?xml version="1.0" encoding="utf-8"?>
<ds:datastoreItem xmlns:ds="http://schemas.openxmlformats.org/officeDocument/2006/customXml" ds:itemID="{286F1B3F-DFF5-442E-BA66-642AE8E20103}">
  <ds:schemaRefs>
    <ds:schemaRef ds:uri="ESRI.ArcGIS.Mapping.OfficeIntegration.PowerPointInfo"/>
  </ds:schemaRefs>
</ds:datastoreItem>
</file>

<file path=customXml/itemProps34.xml><?xml version="1.0" encoding="utf-8"?>
<ds:datastoreItem xmlns:ds="http://schemas.openxmlformats.org/officeDocument/2006/customXml" ds:itemID="{D58B563D-356E-4028-8A7A-D96EF95FC4D7}">
  <ds:schemaRefs>
    <ds:schemaRef ds:uri="ESRI.ArcGIS.Mapping.OfficeIntegration.PowerPointInfo"/>
  </ds:schemaRefs>
</ds:datastoreItem>
</file>

<file path=customXml/itemProps35.xml><?xml version="1.0" encoding="utf-8"?>
<ds:datastoreItem xmlns:ds="http://schemas.openxmlformats.org/officeDocument/2006/customXml" ds:itemID="{6A4B4C0B-7D1C-4163-87AA-D821F507FB2E}">
  <ds:schemaRefs>
    <ds:schemaRef ds:uri="ESRI.ArcGIS.Mapping.OfficeIntegration.PowerPointInfo"/>
  </ds:schemaRefs>
</ds:datastoreItem>
</file>

<file path=customXml/itemProps36.xml><?xml version="1.0" encoding="utf-8"?>
<ds:datastoreItem xmlns:ds="http://schemas.openxmlformats.org/officeDocument/2006/customXml" ds:itemID="{DE2D1967-BF43-4B08-B1E1-B4CC002DED1A}">
  <ds:schemaRefs>
    <ds:schemaRef ds:uri="ESRI.ArcGIS.Mapping.OfficeIntegration.PowerPointInfo"/>
  </ds:schemaRefs>
</ds:datastoreItem>
</file>

<file path=customXml/itemProps37.xml><?xml version="1.0" encoding="utf-8"?>
<ds:datastoreItem xmlns:ds="http://schemas.openxmlformats.org/officeDocument/2006/customXml" ds:itemID="{22FD9C0D-611D-4257-A641-2084F0F2B071}">
  <ds:schemaRefs>
    <ds:schemaRef ds:uri="ESRI.ArcGIS.Mapping.OfficeIntegration.PowerPointInfo"/>
  </ds:schemaRefs>
</ds:datastoreItem>
</file>

<file path=customXml/itemProps38.xml><?xml version="1.0" encoding="utf-8"?>
<ds:datastoreItem xmlns:ds="http://schemas.openxmlformats.org/officeDocument/2006/customXml" ds:itemID="{AB92545B-C87D-44E3-9676-1E48494B1937}">
  <ds:schemaRefs>
    <ds:schemaRef ds:uri="ESRI.ArcGIS.Mapping.OfficeIntegration.PowerPointInfo"/>
  </ds:schemaRefs>
</ds:datastoreItem>
</file>

<file path=customXml/itemProps39.xml><?xml version="1.0" encoding="utf-8"?>
<ds:datastoreItem xmlns:ds="http://schemas.openxmlformats.org/officeDocument/2006/customXml" ds:itemID="{F20AEB60-8F09-463B-AD6D-836158F543F5}">
  <ds:schemaRefs>
    <ds:schemaRef ds:uri="ESRI.ArcGIS.Mapping.OfficeIntegration.PowerPointInfo"/>
  </ds:schemaRefs>
</ds:datastoreItem>
</file>

<file path=customXml/itemProps4.xml><?xml version="1.0" encoding="utf-8"?>
<ds:datastoreItem xmlns:ds="http://schemas.openxmlformats.org/officeDocument/2006/customXml" ds:itemID="{4712920E-1FF5-4064-A8E0-F59CAC89805E}">
  <ds:schemaRefs>
    <ds:schemaRef ds:uri="ESRI.ArcGIS.Mapping.OfficeIntegration.PowerPointInfo"/>
  </ds:schemaRefs>
</ds:datastoreItem>
</file>

<file path=customXml/itemProps40.xml><?xml version="1.0" encoding="utf-8"?>
<ds:datastoreItem xmlns:ds="http://schemas.openxmlformats.org/officeDocument/2006/customXml" ds:itemID="{68D3E2AC-85A8-4E94-9AB6-5DC486D22B42}">
  <ds:schemaRefs>
    <ds:schemaRef ds:uri="ESRI.ArcGIS.Mapping.OfficeIntegration.PowerPointInfo"/>
  </ds:schemaRefs>
</ds:datastoreItem>
</file>

<file path=customXml/itemProps41.xml><?xml version="1.0" encoding="utf-8"?>
<ds:datastoreItem xmlns:ds="http://schemas.openxmlformats.org/officeDocument/2006/customXml" ds:itemID="{A4A3C8F7-1F4A-4C89-BB1B-7701307245EC}">
  <ds:schemaRefs>
    <ds:schemaRef ds:uri="ESRI.ArcGIS.Mapping.OfficeIntegration.PowerPointInfo"/>
  </ds:schemaRefs>
</ds:datastoreItem>
</file>

<file path=customXml/itemProps42.xml><?xml version="1.0" encoding="utf-8"?>
<ds:datastoreItem xmlns:ds="http://schemas.openxmlformats.org/officeDocument/2006/customXml" ds:itemID="{8442C7F1-A3DC-415A-9E1F-9EB0024C7AA9}">
  <ds:schemaRefs>
    <ds:schemaRef ds:uri="ESRI.ArcGIS.Mapping.OfficeIntegration.PowerPointInfo"/>
  </ds:schemaRefs>
</ds:datastoreItem>
</file>

<file path=customXml/itemProps43.xml><?xml version="1.0" encoding="utf-8"?>
<ds:datastoreItem xmlns:ds="http://schemas.openxmlformats.org/officeDocument/2006/customXml" ds:itemID="{CA81A805-934D-420E-B956-A33675959BE6}">
  <ds:schemaRefs>
    <ds:schemaRef ds:uri="ESRI.ArcGIS.Mapping.OfficeIntegration.PowerPointInfo"/>
  </ds:schemaRefs>
</ds:datastoreItem>
</file>

<file path=customXml/itemProps44.xml><?xml version="1.0" encoding="utf-8"?>
<ds:datastoreItem xmlns:ds="http://schemas.openxmlformats.org/officeDocument/2006/customXml" ds:itemID="{BFDA0E5F-0570-44E8-80D8-8D20D462E327}">
  <ds:schemaRefs>
    <ds:schemaRef ds:uri="ESRI.ArcGIS.Mapping.OfficeIntegration.PowerPointInfo"/>
  </ds:schemaRefs>
</ds:datastoreItem>
</file>

<file path=customXml/itemProps45.xml><?xml version="1.0" encoding="utf-8"?>
<ds:datastoreItem xmlns:ds="http://schemas.openxmlformats.org/officeDocument/2006/customXml" ds:itemID="{A999C49A-B120-428D-B20B-765CFBA30323}">
  <ds:schemaRefs>
    <ds:schemaRef ds:uri="ESRI.ArcGIS.Mapping.OfficeIntegration.PowerPointInfo"/>
  </ds:schemaRefs>
</ds:datastoreItem>
</file>

<file path=customXml/itemProps46.xml><?xml version="1.0" encoding="utf-8"?>
<ds:datastoreItem xmlns:ds="http://schemas.openxmlformats.org/officeDocument/2006/customXml" ds:itemID="{B9DE324B-410E-475D-A3F3-68BADFBD3848}">
  <ds:schemaRefs>
    <ds:schemaRef ds:uri="ESRI.ArcGIS.Mapping.OfficeIntegration.PowerPointInfo"/>
  </ds:schemaRefs>
</ds:datastoreItem>
</file>

<file path=customXml/itemProps47.xml><?xml version="1.0" encoding="utf-8"?>
<ds:datastoreItem xmlns:ds="http://schemas.openxmlformats.org/officeDocument/2006/customXml" ds:itemID="{DFB8F617-354B-43FE-BE10-7131109FCA07}">
  <ds:schemaRefs>
    <ds:schemaRef ds:uri="ESRI.ArcGIS.Mapping.OfficeIntegration.PowerPointInfo"/>
  </ds:schemaRefs>
</ds:datastoreItem>
</file>

<file path=customXml/itemProps48.xml><?xml version="1.0" encoding="utf-8"?>
<ds:datastoreItem xmlns:ds="http://schemas.openxmlformats.org/officeDocument/2006/customXml" ds:itemID="{9FB21C21-6816-4DB9-9D55-01B9E3C9A2F3}">
  <ds:schemaRefs>
    <ds:schemaRef ds:uri="ESRI.ArcGIS.Mapping.OfficeIntegration.PowerPointInfo"/>
  </ds:schemaRefs>
</ds:datastoreItem>
</file>

<file path=customXml/itemProps49.xml><?xml version="1.0" encoding="utf-8"?>
<ds:datastoreItem xmlns:ds="http://schemas.openxmlformats.org/officeDocument/2006/customXml" ds:itemID="{FB4ABBB1-011F-4FD4-B94B-36210068B71E}">
  <ds:schemaRefs>
    <ds:schemaRef ds:uri="ESRI.ArcGIS.Mapping.OfficeIntegration.PowerPointInfo"/>
  </ds:schemaRefs>
</ds:datastoreItem>
</file>

<file path=customXml/itemProps5.xml><?xml version="1.0" encoding="utf-8"?>
<ds:datastoreItem xmlns:ds="http://schemas.openxmlformats.org/officeDocument/2006/customXml" ds:itemID="{D877E483-D8BA-473B-88E1-FB91AFCBA5F0}">
  <ds:schemaRefs>
    <ds:schemaRef ds:uri="ESRI.ArcGIS.Mapping.OfficeIntegration.PowerPointInfo"/>
  </ds:schemaRefs>
</ds:datastoreItem>
</file>

<file path=customXml/itemProps50.xml><?xml version="1.0" encoding="utf-8"?>
<ds:datastoreItem xmlns:ds="http://schemas.openxmlformats.org/officeDocument/2006/customXml" ds:itemID="{4323D23F-D73B-4C03-B963-B9242093B222}">
  <ds:schemaRefs>
    <ds:schemaRef ds:uri="ESRI.ArcGIS.Mapping.OfficeIntegration.PowerPointInfo"/>
  </ds:schemaRefs>
</ds:datastoreItem>
</file>

<file path=customXml/itemProps51.xml><?xml version="1.0" encoding="utf-8"?>
<ds:datastoreItem xmlns:ds="http://schemas.openxmlformats.org/officeDocument/2006/customXml" ds:itemID="{419253E3-50D2-4000-89EE-97CA5F5B4F1E}">
  <ds:schemaRefs>
    <ds:schemaRef ds:uri="ESRI.ArcGIS.Mapping.OfficeIntegration.PowerPointInfo"/>
  </ds:schemaRefs>
</ds:datastoreItem>
</file>

<file path=customXml/itemProps52.xml><?xml version="1.0" encoding="utf-8"?>
<ds:datastoreItem xmlns:ds="http://schemas.openxmlformats.org/officeDocument/2006/customXml" ds:itemID="{CA209A7A-911B-4EE0-949E-6EC979F9628A}">
  <ds:schemaRefs>
    <ds:schemaRef ds:uri="ESRI.ArcGIS.Mapping.OfficeIntegration.PowerPointInfo"/>
  </ds:schemaRefs>
</ds:datastoreItem>
</file>

<file path=customXml/itemProps53.xml><?xml version="1.0" encoding="utf-8"?>
<ds:datastoreItem xmlns:ds="http://schemas.openxmlformats.org/officeDocument/2006/customXml" ds:itemID="{E99C25D3-3CB5-41D0-AC91-6A47EF25214F}">
  <ds:schemaRefs>
    <ds:schemaRef ds:uri="ESRI.ArcGIS.Mapping.OfficeIntegration.PowerPointInfo"/>
  </ds:schemaRefs>
</ds:datastoreItem>
</file>

<file path=customXml/itemProps54.xml><?xml version="1.0" encoding="utf-8"?>
<ds:datastoreItem xmlns:ds="http://schemas.openxmlformats.org/officeDocument/2006/customXml" ds:itemID="{EB9BF3FB-EDB4-46BE-85FA-54B2C6D06AB6}">
  <ds:schemaRefs>
    <ds:schemaRef ds:uri="ESRI.ArcGIS.Mapping.OfficeIntegration.PowerPointInfo"/>
  </ds:schemaRefs>
</ds:datastoreItem>
</file>

<file path=customXml/itemProps55.xml><?xml version="1.0" encoding="utf-8"?>
<ds:datastoreItem xmlns:ds="http://schemas.openxmlformats.org/officeDocument/2006/customXml" ds:itemID="{17EF33F2-5AD7-4854-87D2-E2A958D2A959}">
  <ds:schemaRefs>
    <ds:schemaRef ds:uri="ESRI.ArcGIS.Mapping.OfficeIntegration.PowerPointInfo"/>
  </ds:schemaRefs>
</ds:datastoreItem>
</file>

<file path=customXml/itemProps56.xml><?xml version="1.0" encoding="utf-8"?>
<ds:datastoreItem xmlns:ds="http://schemas.openxmlformats.org/officeDocument/2006/customXml" ds:itemID="{ED25A48C-3978-4A52-A1AB-F53A4586A34F}">
  <ds:schemaRefs>
    <ds:schemaRef ds:uri="ESRI.ArcGIS.Mapping.OfficeIntegration.PowerPointInfo"/>
  </ds:schemaRefs>
</ds:datastoreItem>
</file>

<file path=customXml/itemProps57.xml><?xml version="1.0" encoding="utf-8"?>
<ds:datastoreItem xmlns:ds="http://schemas.openxmlformats.org/officeDocument/2006/customXml" ds:itemID="{32DDA577-CDEB-498E-A5A3-FAC67AB16F1F}">
  <ds:schemaRefs>
    <ds:schemaRef ds:uri="ESRI.ArcGIS.Mapping.OfficeIntegration.PowerPointInfo"/>
  </ds:schemaRefs>
</ds:datastoreItem>
</file>

<file path=customXml/itemProps58.xml><?xml version="1.0" encoding="utf-8"?>
<ds:datastoreItem xmlns:ds="http://schemas.openxmlformats.org/officeDocument/2006/customXml" ds:itemID="{FFF290EF-9AB4-4CDB-B97C-8D94591C23F2}">
  <ds:schemaRefs>
    <ds:schemaRef ds:uri="ESRI.ArcGIS.Mapping.OfficeIntegration.PowerPointInfo"/>
  </ds:schemaRefs>
</ds:datastoreItem>
</file>

<file path=customXml/itemProps59.xml><?xml version="1.0" encoding="utf-8"?>
<ds:datastoreItem xmlns:ds="http://schemas.openxmlformats.org/officeDocument/2006/customXml" ds:itemID="{24E8B66C-ECD5-4A25-AF56-5F164C7343F9}">
  <ds:schemaRefs>
    <ds:schemaRef ds:uri="ESRI.ArcGIS.Mapping.OfficeIntegration.PowerPointInfo"/>
  </ds:schemaRefs>
</ds:datastoreItem>
</file>

<file path=customXml/itemProps6.xml><?xml version="1.0" encoding="utf-8"?>
<ds:datastoreItem xmlns:ds="http://schemas.openxmlformats.org/officeDocument/2006/customXml" ds:itemID="{5F93FC5D-7069-42A3-A465-F35FD86593A5}">
  <ds:schemaRefs>
    <ds:schemaRef ds:uri="ESRI.ArcGIS.Mapping.OfficeIntegration.PowerPointInfo"/>
  </ds:schemaRefs>
</ds:datastoreItem>
</file>

<file path=customXml/itemProps60.xml><?xml version="1.0" encoding="utf-8"?>
<ds:datastoreItem xmlns:ds="http://schemas.openxmlformats.org/officeDocument/2006/customXml" ds:itemID="{01921424-EDBE-4ACF-9A4E-C7DC74B48810}">
  <ds:schemaRefs>
    <ds:schemaRef ds:uri="ESRI.ArcGIS.Mapping.OfficeIntegration.PowerPointInfo"/>
  </ds:schemaRefs>
</ds:datastoreItem>
</file>

<file path=customXml/itemProps61.xml><?xml version="1.0" encoding="utf-8"?>
<ds:datastoreItem xmlns:ds="http://schemas.openxmlformats.org/officeDocument/2006/customXml" ds:itemID="{402EB532-CAC3-475F-B29E-697678143133}">
  <ds:schemaRefs>
    <ds:schemaRef ds:uri="http://purl.org/dc/dcmitype/"/>
    <ds:schemaRef ds:uri="http://schemas.microsoft.com/office/2006/metadata/properties"/>
    <ds:schemaRef ds:uri="http://schemas.microsoft.com/office/2006/documentManagement/types"/>
    <ds:schemaRef ds:uri="http://schemas.microsoft.com/sharepoint/v3"/>
    <ds:schemaRef ds:uri="http://www.w3.org/XML/1998/namespace"/>
    <ds:schemaRef ds:uri="http://schemas.microsoft.com/sharepoint/v3/fields"/>
    <ds:schemaRef ds:uri="http://schemas.microsoft.com/office/infopath/2007/PartnerControls"/>
    <ds:schemaRef ds:uri="http://schemas.openxmlformats.org/package/2006/metadata/core-properties"/>
    <ds:schemaRef ds:uri="http://schemas.microsoft.com/sharepoint.v3"/>
    <ds:schemaRef ds:uri="456be63c-32a5-4b1d-868d-e0c78dd22f46"/>
    <ds:schemaRef ds:uri="b2732132-b116-459d-a890-3789cd208da6"/>
    <ds:schemaRef ds:uri="4ffa91fb-a0ff-4ac5-b2db-65c790d184a4"/>
    <ds:schemaRef ds:uri="http://purl.org/dc/terms/"/>
    <ds:schemaRef ds:uri="http://purl.org/dc/elements/1.1/"/>
  </ds:schemaRefs>
</ds:datastoreItem>
</file>

<file path=customXml/itemProps62.xml><?xml version="1.0" encoding="utf-8"?>
<ds:datastoreItem xmlns:ds="http://schemas.openxmlformats.org/officeDocument/2006/customXml" ds:itemID="{D6DD64F0-31CC-4CED-9256-40BD657AD4BC}">
  <ds:schemaRefs>
    <ds:schemaRef ds:uri="ESRI.ArcGIS.Mapping.OfficeIntegration.PowerPointInfo"/>
  </ds:schemaRefs>
</ds:datastoreItem>
</file>

<file path=customXml/itemProps63.xml><?xml version="1.0" encoding="utf-8"?>
<ds:datastoreItem xmlns:ds="http://schemas.openxmlformats.org/officeDocument/2006/customXml" ds:itemID="{9E26959A-DB0C-4B6C-AA91-388976B422B7}">
  <ds:schemaRefs>
    <ds:schemaRef ds:uri="ESRI.ArcGIS.Mapping.OfficeIntegration.PowerPointInfo"/>
  </ds:schemaRefs>
</ds:datastoreItem>
</file>

<file path=customXml/itemProps64.xml><?xml version="1.0" encoding="utf-8"?>
<ds:datastoreItem xmlns:ds="http://schemas.openxmlformats.org/officeDocument/2006/customXml" ds:itemID="{3AD54289-4443-41BF-8C3F-F602A42C7FB6}">
  <ds:schemaRefs>
    <ds:schemaRef ds:uri="ESRI.ArcGIS.Mapping.OfficeIntegration.PowerPointInfo"/>
  </ds:schemaRefs>
</ds:datastoreItem>
</file>

<file path=customXml/itemProps65.xml><?xml version="1.0" encoding="utf-8"?>
<ds:datastoreItem xmlns:ds="http://schemas.openxmlformats.org/officeDocument/2006/customXml" ds:itemID="{5FDD225A-A039-4BF2-B494-204A705DB456}">
  <ds:schemaRefs>
    <ds:schemaRef ds:uri="ESRI.ArcGIS.Mapping.OfficeIntegration.PowerPointInfo"/>
  </ds:schemaRefs>
</ds:datastoreItem>
</file>

<file path=customXml/itemProps66.xml><?xml version="1.0" encoding="utf-8"?>
<ds:datastoreItem xmlns:ds="http://schemas.openxmlformats.org/officeDocument/2006/customXml" ds:itemID="{DAB48D15-37DF-4B0F-BC1A-568611F835B9}">
  <ds:schemaRefs>
    <ds:schemaRef ds:uri="ESRI.ArcGIS.Mapping.OfficeIntegration.PowerPointInfo"/>
  </ds:schemaRefs>
</ds:datastoreItem>
</file>

<file path=customXml/itemProps67.xml><?xml version="1.0" encoding="utf-8"?>
<ds:datastoreItem xmlns:ds="http://schemas.openxmlformats.org/officeDocument/2006/customXml" ds:itemID="{4814F4A6-8B6F-48F0-8689-87C31B2BAE27}">
  <ds:schemaRefs>
    <ds:schemaRef ds:uri="ESRI.ArcGIS.Mapping.OfficeIntegration.PowerPointInfo"/>
  </ds:schemaRefs>
</ds:datastoreItem>
</file>

<file path=customXml/itemProps68.xml><?xml version="1.0" encoding="utf-8"?>
<ds:datastoreItem xmlns:ds="http://schemas.openxmlformats.org/officeDocument/2006/customXml" ds:itemID="{3547D519-436E-4E60-BBE2-5DED0483CE10}">
  <ds:schemaRefs>
    <ds:schemaRef ds:uri="ESRI.ArcGIS.Mapping.OfficeIntegration.PowerPointInfo"/>
  </ds:schemaRefs>
</ds:datastoreItem>
</file>

<file path=customXml/itemProps69.xml><?xml version="1.0" encoding="utf-8"?>
<ds:datastoreItem xmlns:ds="http://schemas.openxmlformats.org/officeDocument/2006/customXml" ds:itemID="{A77D3FD3-EEDA-49CE-946D-8F0A2D6F4875}">
  <ds:schemaRefs>
    <ds:schemaRef ds:uri="ESRI.ArcGIS.Mapping.OfficeIntegration.PowerPointInfo"/>
  </ds:schemaRefs>
</ds:datastoreItem>
</file>

<file path=customXml/itemProps7.xml><?xml version="1.0" encoding="utf-8"?>
<ds:datastoreItem xmlns:ds="http://schemas.openxmlformats.org/officeDocument/2006/customXml" ds:itemID="{283EC89B-A1FE-49BA-92D0-FF90F913AAAC}">
  <ds:schemaRefs>
    <ds:schemaRef ds:uri="ESRI.ArcGIS.Mapping.OfficeIntegration.PowerPointInfo"/>
  </ds:schemaRefs>
</ds:datastoreItem>
</file>

<file path=customXml/itemProps70.xml><?xml version="1.0" encoding="utf-8"?>
<ds:datastoreItem xmlns:ds="http://schemas.openxmlformats.org/officeDocument/2006/customXml" ds:itemID="{D0AC8417-E4C0-4E8B-B449-991A5F1F28A2}">
  <ds:schemaRefs>
    <ds:schemaRef ds:uri="ESRI.ArcGIS.Mapping.OfficeIntegration.PowerPointInfo"/>
  </ds:schemaRefs>
</ds:datastoreItem>
</file>

<file path=customXml/itemProps71.xml><?xml version="1.0" encoding="utf-8"?>
<ds:datastoreItem xmlns:ds="http://schemas.openxmlformats.org/officeDocument/2006/customXml" ds:itemID="{4FC3F823-E9C0-4DEB-A29E-8E29F58FD9EC}">
  <ds:schemaRefs>
    <ds:schemaRef ds:uri="ESRI.ArcGIS.Mapping.OfficeIntegration.PowerPointInfo"/>
  </ds:schemaRefs>
</ds:datastoreItem>
</file>

<file path=customXml/itemProps72.xml><?xml version="1.0" encoding="utf-8"?>
<ds:datastoreItem xmlns:ds="http://schemas.openxmlformats.org/officeDocument/2006/customXml" ds:itemID="{0F2AAA81-6DC7-4689-A7B7-B8A99EE7590C}">
  <ds:schemaRefs>
    <ds:schemaRef ds:uri="ESRI.ArcGIS.Mapping.OfficeIntegration.PowerPointInfo"/>
  </ds:schemaRefs>
</ds:datastoreItem>
</file>

<file path=customXml/itemProps73.xml><?xml version="1.0" encoding="utf-8"?>
<ds:datastoreItem xmlns:ds="http://schemas.openxmlformats.org/officeDocument/2006/customXml" ds:itemID="{DF4175CE-725F-4714-95CF-F08C0159D66C}">
  <ds:schemaRefs>
    <ds:schemaRef ds:uri="ESRI.ArcGIS.Mapping.OfficeIntegration.PowerPointInfo"/>
  </ds:schemaRefs>
</ds:datastoreItem>
</file>

<file path=customXml/itemProps74.xml><?xml version="1.0" encoding="utf-8"?>
<ds:datastoreItem xmlns:ds="http://schemas.openxmlformats.org/officeDocument/2006/customXml" ds:itemID="{7B50C22F-8174-46BC-A902-A6724D037257}">
  <ds:schemaRefs>
    <ds:schemaRef ds:uri="ESRI.ArcGIS.Mapping.OfficeIntegration.PowerPointInfo"/>
  </ds:schemaRefs>
</ds:datastoreItem>
</file>

<file path=customXml/itemProps75.xml><?xml version="1.0" encoding="utf-8"?>
<ds:datastoreItem xmlns:ds="http://schemas.openxmlformats.org/officeDocument/2006/customXml" ds:itemID="{6922AFBB-AF65-4FDE-B3A6-893F6951FA26}">
  <ds:schemaRefs>
    <ds:schemaRef ds:uri="ESRI.ArcGIS.Mapping.OfficeIntegration.PowerPointInfo"/>
  </ds:schemaRefs>
</ds:datastoreItem>
</file>

<file path=customXml/itemProps76.xml><?xml version="1.0" encoding="utf-8"?>
<ds:datastoreItem xmlns:ds="http://schemas.openxmlformats.org/officeDocument/2006/customXml" ds:itemID="{C7E908C8-24FD-4AF9-841A-DDF60A313300}">
  <ds:schemaRefs>
    <ds:schemaRef ds:uri="ESRI.ArcGIS.Mapping.OfficeIntegration.PowerPointInfo"/>
  </ds:schemaRefs>
</ds:datastoreItem>
</file>

<file path=customXml/itemProps77.xml><?xml version="1.0" encoding="utf-8"?>
<ds:datastoreItem xmlns:ds="http://schemas.openxmlformats.org/officeDocument/2006/customXml" ds:itemID="{AF2F9952-2FC4-440E-9E78-1052C9E3DA92}">
  <ds:schemaRefs>
    <ds:schemaRef ds:uri="ESRI.ArcGIS.Mapping.OfficeIntegration.PowerPointInfo"/>
  </ds:schemaRefs>
</ds:datastoreItem>
</file>

<file path=customXml/itemProps78.xml><?xml version="1.0" encoding="utf-8"?>
<ds:datastoreItem xmlns:ds="http://schemas.openxmlformats.org/officeDocument/2006/customXml" ds:itemID="{32388212-650E-4FF6-9C94-C856ECBDDD24}">
  <ds:schemaRefs>
    <ds:schemaRef ds:uri="ESRI.ArcGIS.Mapping.OfficeIntegration.PowerPointInfo"/>
  </ds:schemaRefs>
</ds:datastoreItem>
</file>

<file path=customXml/itemProps79.xml><?xml version="1.0" encoding="utf-8"?>
<ds:datastoreItem xmlns:ds="http://schemas.openxmlformats.org/officeDocument/2006/customXml" ds:itemID="{E09072E0-1D99-4D93-ACB9-9AD6FD41788D}">
  <ds:schemaRefs>
    <ds:schemaRef ds:uri="ESRI.ArcGIS.Mapping.OfficeIntegration.PowerPointInfo"/>
  </ds:schemaRefs>
</ds:datastoreItem>
</file>

<file path=customXml/itemProps8.xml><?xml version="1.0" encoding="utf-8"?>
<ds:datastoreItem xmlns:ds="http://schemas.openxmlformats.org/officeDocument/2006/customXml" ds:itemID="{6B849DC8-670B-40F8-979C-2976061F30D3}">
  <ds:schemaRefs>
    <ds:schemaRef ds:uri="ESRI.ArcGIS.Mapping.OfficeIntegration.PowerPointInfo"/>
  </ds:schemaRefs>
</ds:datastoreItem>
</file>

<file path=customXml/itemProps80.xml><?xml version="1.0" encoding="utf-8"?>
<ds:datastoreItem xmlns:ds="http://schemas.openxmlformats.org/officeDocument/2006/customXml" ds:itemID="{B9C0B716-06CF-417A-8964-B8F4028325AC}">
  <ds:schemaRefs>
    <ds:schemaRef ds:uri="ESRI.ArcGIS.Mapping.OfficeIntegration.PowerPointInfo"/>
  </ds:schemaRefs>
</ds:datastoreItem>
</file>

<file path=customXml/itemProps9.xml><?xml version="1.0" encoding="utf-8"?>
<ds:datastoreItem xmlns:ds="http://schemas.openxmlformats.org/officeDocument/2006/customXml" ds:itemID="{8BEA04BE-D3C0-4879-9A4C-4C5B4F462E5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3759</TotalTime>
  <Words>2426</Words>
  <Application>Microsoft Office PowerPoint</Application>
  <PresentationFormat>Widescreen</PresentationFormat>
  <Paragraphs>243</Paragraphs>
  <Slides>19</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-apple-system</vt:lpstr>
      <vt:lpstr>Arial</vt:lpstr>
      <vt:lpstr>Arial Nova</vt:lpstr>
      <vt:lpstr>Arial Rounded MT Bold</vt:lpstr>
      <vt:lpstr>Calibri</vt:lpstr>
      <vt:lpstr>Calibri Light</vt:lpstr>
      <vt:lpstr>Century Gothic</vt:lpstr>
      <vt:lpstr>Corbel</vt:lpstr>
      <vt:lpstr>Euphemia</vt:lpstr>
      <vt:lpstr>Impact</vt:lpstr>
      <vt:lpstr>Open Sans</vt:lpstr>
      <vt:lpstr>Wingdings</vt:lpstr>
      <vt:lpstr>Banded Design Blue 16x9</vt:lpstr>
      <vt:lpstr> The Global Methane Initiative Policymaker Framework for Addressing Methane &amp; Other Resources   Denise Mulholland Lead, International Methane Team Director, Global Methane Initiative Secretariat US Environmental Protection Agency  6 November 2023 </vt:lpstr>
      <vt:lpstr>Overview</vt:lpstr>
      <vt:lpstr>Central Asia and Climate Change </vt:lpstr>
      <vt:lpstr>Why Methane Matters</vt:lpstr>
      <vt:lpstr>Global Methane Initiative (GMI)  </vt:lpstr>
      <vt:lpstr>GMI has reduced methane emissions globally</vt:lpstr>
      <vt:lpstr>New! GMI Policymaker’s Framework for Addressing Methane Emissions</vt:lpstr>
      <vt:lpstr>Step 1: Understand Context</vt:lpstr>
      <vt:lpstr>Step 2: Engage Stakeholders </vt:lpstr>
      <vt:lpstr>Step 3: Establish Baseline </vt:lpstr>
      <vt:lpstr>Step 4: Set Goals </vt:lpstr>
      <vt:lpstr>Step 5:  Develop Policies and Programs</vt:lpstr>
      <vt:lpstr>Step 6:  Implement Policies and Programs</vt:lpstr>
      <vt:lpstr>Step 7: Evaluate, Report and Adapt </vt:lpstr>
      <vt:lpstr>GMI Actions and Resources to Support Methane Reductions</vt:lpstr>
      <vt:lpstr>EPA-sponsored GMI Oil &amp; Gas Sector Resources to Support Methane Reductions</vt:lpstr>
      <vt:lpstr>EPA-sponosored GMI Biogas Technical Assistance, Tools, and Resources to Support Methane Reductions</vt:lpstr>
      <vt:lpstr>Save the date!  2024 Global Methane Forum: Mobilizing Methane Action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Bachman, Chris</dc:creator>
  <cp:lastModifiedBy>Eng, Victoria</cp:lastModifiedBy>
  <cp:revision>19</cp:revision>
  <cp:lastPrinted>2019-05-23T13:02:26Z</cp:lastPrinted>
  <dcterms:created xsi:type="dcterms:W3CDTF">2019-05-03T16:28:01Z</dcterms:created>
  <dcterms:modified xsi:type="dcterms:W3CDTF">2023-12-08T13:30:57Z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113400</vt:r8>
  </property>
  <property fmtid="{D5CDD505-2E9C-101B-9397-08002B2CF9AE}" pid="3" name="ContentTypeId">
    <vt:lpwstr>0x010100F45F03BB58BF3F45ADAD0967506DC095</vt:lpwstr>
  </property>
  <property fmtid="{D5CDD505-2E9C-101B-9397-08002B2CF9AE}" pid="4" name="TaxKeyword">
    <vt:lpwstr/>
  </property>
  <property fmtid="{D5CDD505-2E9C-101B-9397-08002B2CF9AE}" pid="5" name="Document Type">
    <vt:lpwstr/>
  </property>
  <property fmtid="{D5CDD505-2E9C-101B-9397-08002B2CF9AE}" pid="6" name="e3f09c3df709400db2417a7161762d62">
    <vt:lpwstr/>
  </property>
  <property fmtid="{D5CDD505-2E9C-101B-9397-08002B2CF9AE}" pid="7" name="EPA_x0020_Subject">
    <vt:lpwstr/>
  </property>
  <property fmtid="{D5CDD505-2E9C-101B-9397-08002B2CF9AE}" pid="8" name="EPA Subject">
    <vt:lpwstr/>
  </property>
  <property fmtid="{D5CDD505-2E9C-101B-9397-08002B2CF9AE}" pid="9" name="MediaServiceImageTags">
    <vt:lpwstr/>
  </property>
</Properties>
</file>